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drawings/drawing3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4" r:id="rId3"/>
  </p:sldIdLst>
  <p:sldSz cx="6858000" cy="121983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0C4DA9"/>
    <a:srgbClr val="C3D69B"/>
    <a:srgbClr val="B9B7B7"/>
    <a:srgbClr val="BFC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1" autoAdjust="0"/>
    <p:restoredTop sz="94660"/>
  </p:normalViewPr>
  <p:slideViewPr>
    <p:cSldViewPr snapToObjects="1">
      <p:cViewPr>
        <p:scale>
          <a:sx n="100" d="100"/>
          <a:sy n="100" d="100"/>
        </p:scale>
        <p:origin x="-1332" y="-72"/>
      </p:cViewPr>
      <p:guideLst>
        <p:guide orient="horz" pos="3825"/>
        <p:guide pos="21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26085;&#24120;&#21150;&#20844;&#25991;&#20214;\&#30740;&#31350;&#37096;\&#19987;&#39064;&#20998;&#26512;&#25253;&#21578;\2021&#24180;1&#26376;&#8212;&#8212;&#20840;&#24180;&#24635;&#32467;&#12289;4&#23395;&#24230;&#12289;&#20840;&#24180;&#25253;&#21578;\2020&#24180;&#25253;&#21578;\&#20998;&#26512;&#25968;&#25454;&#65288;2020&#24180;&#20840;&#24180;&#65289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26085;&#24120;&#21150;&#20844;&#25991;&#20214;\&#30740;&#31350;&#37096;\&#19987;&#39064;&#20998;&#26512;&#25253;&#21578;\2021&#24180;1&#26376;&#8212;&#8212;&#20840;&#24180;&#24635;&#32467;&#12289;4&#23395;&#24230;&#12289;&#20840;&#24180;&#25253;&#21578;\2020&#24180;&#25253;&#21578;\&#20998;&#26512;&#25968;&#25454;&#65288;2020&#24180;&#20840;&#24180;&#65289;.xlsx" TargetMode="External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26085;&#24120;&#21150;&#20844;&#25991;&#20214;\&#30740;&#31350;&#37096;\&#19987;&#39064;&#20998;&#26512;&#25253;&#21578;\2021&#24180;1&#26376;&#8212;&#8212;&#20840;&#24180;&#24635;&#32467;&#12289;4&#23395;&#24230;&#12289;&#20840;&#24180;&#25253;&#21578;\2020&#24180;&#25253;&#21578;\&#28145;&#25151;&#20013;&#21327;&#25151;&#22320;&#20135;&#20013;&#20171;&#34892;&#19994;&#26631;&#20934;&#25351;&#25968;.xlsx" TargetMode="External"/></Relationships>
</file>

<file path=ppt/charts/_rels/chart4.xml.rels><?xml version="1.0" encoding="UTF-8" standalone="yes"?>
<Relationships xmlns="http://schemas.openxmlformats.org/package/2006/relationships"><Relationship Id="rId4" Type="http://schemas.microsoft.com/office/2011/relationships/chartColorStyle" Target="colors3.xml"/><Relationship Id="rId3" Type="http://schemas.microsoft.com/office/2011/relationships/chartStyle" Target="style3.xml"/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26085;&#24120;&#21150;&#20844;&#25991;&#20214;\&#30740;&#31350;&#37096;\&#19987;&#39064;&#20998;&#26512;&#25253;&#21578;\2021&#24180;1&#26376;&#8212;&#8212;&#20840;&#24180;&#24635;&#32467;&#12289;4&#23395;&#24230;&#12289;&#20840;&#24180;&#25253;&#21578;\2020&#24180;&#25253;&#21578;\&#20998;&#26512;&#25968;&#25454;&#65288;2020&#24180;&#20840;&#24180;&#6528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08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80"/>
              <a:t>2020</a:t>
            </a:r>
            <a:r>
              <a:rPr altLang="en-US" sz="1080"/>
              <a:t>年度实名从业</a:t>
            </a:r>
            <a:r>
              <a:rPr lang="zh-CN" altLang="en-US" sz="1080"/>
              <a:t>人员数量变化</a:t>
            </a:r>
            <a:endParaRPr lang="zh-CN" altLang="en-US" sz="1080"/>
          </a:p>
        </c:rich>
      </c:tx>
      <c:layout>
        <c:manualLayout>
          <c:xMode val="edge"/>
          <c:yMode val="edge"/>
          <c:x val="0.238400958739942"/>
          <c:y val="0.033589923023093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9565217391304"/>
          <c:y val="0.218609143593046"/>
          <c:w val="0.863052728954672"/>
          <c:h val="0.55866065679330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'[分析数据（2020年全年）.xlsx]汇总'!$C$182</c:f>
              <c:strCache>
                <c:ptCount val="1"/>
                <c:pt idx="0">
                  <c:v>星级人员数</c:v>
                </c:pt>
              </c:strCache>
            </c:strRef>
          </c:tx>
          <c:spPr>
            <a:pattFill prst="ltHorz">
              <a:fgClr>
                <a:schemeClr val="tx2">
                  <a:lumMod val="60000"/>
                  <a:lumOff val="40000"/>
                </a:schemeClr>
              </a:fgClr>
              <a:bgClr>
                <a:schemeClr val="accent1">
                  <a:lumMod val="40000"/>
                  <a:lumOff val="60000"/>
                </a:schemeClr>
              </a:bgClr>
            </a:patt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7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'[分析数据（2020年全年）.xlsx]汇总'!$D$181:$O$181</c:f>
              <c:numCache>
                <c:formatCode>General</c:formatCode>
                <c:ptCount val="12"/>
                <c:pt idx="0">
                  <c:v>202001</c:v>
                </c:pt>
                <c:pt idx="1">
                  <c:v>202002</c:v>
                </c:pt>
                <c:pt idx="2">
                  <c:v>202003</c:v>
                </c:pt>
                <c:pt idx="3">
                  <c:v>202004</c:v>
                </c:pt>
                <c:pt idx="4">
                  <c:v>202005</c:v>
                </c:pt>
                <c:pt idx="5">
                  <c:v>202006</c:v>
                </c:pt>
                <c:pt idx="6">
                  <c:v>202007</c:v>
                </c:pt>
                <c:pt idx="7">
                  <c:v>202008</c:v>
                </c:pt>
                <c:pt idx="8">
                  <c:v>202009</c:v>
                </c:pt>
                <c:pt idx="9">
                  <c:v>202010</c:v>
                </c:pt>
                <c:pt idx="10">
                  <c:v>202011</c:v>
                </c:pt>
                <c:pt idx="11">
                  <c:v>202012</c:v>
                </c:pt>
              </c:numCache>
            </c:numRef>
          </c:cat>
          <c:val>
            <c:numRef>
              <c:f>'[分析数据（2020年全年）.xlsx]汇总'!$D$182:$O$182</c:f>
              <c:numCache>
                <c:formatCode>General</c:formatCode>
                <c:ptCount val="12"/>
                <c:pt idx="0">
                  <c:v>47048</c:v>
                </c:pt>
                <c:pt idx="1">
                  <c:v>48902</c:v>
                </c:pt>
                <c:pt idx="2">
                  <c:v>50055</c:v>
                </c:pt>
                <c:pt idx="3">
                  <c:v>50687</c:v>
                </c:pt>
                <c:pt idx="4">
                  <c:v>49792</c:v>
                </c:pt>
                <c:pt idx="5">
                  <c:v>51516</c:v>
                </c:pt>
                <c:pt idx="6">
                  <c:v>51646</c:v>
                </c:pt>
                <c:pt idx="7">
                  <c:v>50561</c:v>
                </c:pt>
                <c:pt idx="8">
                  <c:v>48806</c:v>
                </c:pt>
                <c:pt idx="9">
                  <c:v>47379</c:v>
                </c:pt>
                <c:pt idx="10">
                  <c:v>46529</c:v>
                </c:pt>
                <c:pt idx="11">
                  <c:v>47840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036864"/>
        <c:axId val="130038400"/>
      </c:barChart>
      <c:catAx>
        <c:axId val="130036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30038400"/>
        <c:crosses val="autoZero"/>
        <c:auto val="1"/>
        <c:lblAlgn val="ctr"/>
        <c:lblOffset val="100"/>
        <c:noMultiLvlLbl val="0"/>
      </c:catAx>
      <c:valAx>
        <c:axId val="130038400"/>
        <c:scaling>
          <c:orientation val="minMax"/>
          <c:min val="420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30036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900"/>
      </a:pPr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200" b="1">
                <a:solidFill>
                  <a:schemeClr val="tx1"/>
                </a:solidFill>
              </a:rPr>
              <a:t>“</a:t>
            </a:r>
            <a:r>
              <a:rPr altLang="en-US" sz="1200" b="1">
                <a:solidFill>
                  <a:schemeClr val="tx1"/>
                </a:solidFill>
              </a:rPr>
              <a:t>新人</a:t>
            </a:r>
            <a:r>
              <a:rPr lang="en-US" altLang="zh-CN" sz="1200" b="1">
                <a:solidFill>
                  <a:schemeClr val="tx1"/>
                </a:solidFill>
              </a:rPr>
              <a:t>”</a:t>
            </a:r>
            <a:r>
              <a:rPr sz="1200" b="1">
                <a:solidFill>
                  <a:schemeClr val="tx1"/>
                </a:solidFill>
              </a:rPr>
              <a:t>入行占比不断走高</a:t>
            </a:r>
            <a:endParaRPr sz="12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00952885124404"/>
          <c:y val="0.0381343502493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'[分析数据（2020年全年）.xlsx]汇总'!$D$274</c:f>
              <c:strCache>
                <c:ptCount val="1"/>
                <c:pt idx="0">
                  <c:v>新申请类别人员占比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gradFill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'[分析数据（2020年全年）.xlsx]汇总'!$E$273:$G$273</c:f>
              <c:strCache>
                <c:ptCount val="3"/>
                <c:pt idx="0">
                  <c:v>2018年</c:v>
                </c:pt>
                <c:pt idx="1">
                  <c:v>2019年</c:v>
                </c:pt>
                <c:pt idx="2">
                  <c:v>2020年</c:v>
                </c:pt>
              </c:strCache>
            </c:strRef>
          </c:cat>
          <c:val>
            <c:numRef>
              <c:f>'[分析数据（2020年全年）.xlsx]汇总'!$E$274:$G$274</c:f>
              <c:numCache>
                <c:formatCode>0.0%</c:formatCode>
                <c:ptCount val="3"/>
                <c:pt idx="0">
                  <c:v>0.391045166595033</c:v>
                </c:pt>
                <c:pt idx="1">
                  <c:v>0.445582393268409</c:v>
                </c:pt>
                <c:pt idx="2">
                  <c:v>0.492847358290995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27176204"/>
        <c:axId val="138763472"/>
      </c:barChart>
      <c:catAx>
        <c:axId val="3271762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38763472"/>
        <c:crosses val="autoZero"/>
        <c:auto val="1"/>
        <c:lblAlgn val="ctr"/>
        <c:lblOffset val="100"/>
        <c:noMultiLvlLbl val="0"/>
      </c:catAx>
      <c:valAx>
        <c:axId val="138763472"/>
        <c:scaling>
          <c:orientation val="minMax"/>
          <c:min val="0.3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27176204"/>
        <c:crosses val="autoZero"/>
        <c:crossBetween val="between"/>
        <c:majorUnit val="0.0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 sz="10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sz="1080" b="1">
                <a:solidFill>
                  <a:schemeClr val="tx1"/>
                </a:solidFill>
              </a:rPr>
              <a:t>201</a:t>
            </a:r>
            <a:r>
              <a:rPr lang="en-US" altLang="zh-CN" sz="1080" b="1">
                <a:solidFill>
                  <a:schemeClr val="tx1"/>
                </a:solidFill>
              </a:rPr>
              <a:t>6</a:t>
            </a:r>
            <a:r>
              <a:rPr sz="1080" b="1">
                <a:solidFill>
                  <a:schemeClr val="tx1"/>
                </a:solidFill>
              </a:rPr>
              <a:t>-2020年人年均二手房网签单量</a:t>
            </a:r>
            <a:endParaRPr sz="108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00711477251451"/>
          <c:y val="0.04019789734075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1140235910878"/>
          <c:y val="0.235003092145949"/>
          <c:w val="0.853473132372215"/>
          <c:h val="0.627643784786642"/>
        </c:manualLayout>
      </c:layout>
      <c:lineChart>
        <c:grouping val="standard"/>
        <c:varyColors val="0"/>
        <c:ser>
          <c:idx val="0"/>
          <c:order val="0"/>
          <c:tx>
            <c:strRef>
              <c:f>[深房中协房地产中介行业标准指数.xlsx]行业绩效指标!$Y$33</c:f>
              <c:strCache>
                <c:ptCount val="1"/>
                <c:pt idx="0">
                  <c:v>人年均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[深房中协房地产中介行业标准指数.xlsx]行业绩效指标!$S$34:$S$38</c:f>
              <c:strCache>
                <c:ptCount val="5"/>
                <c:pt idx="0">
                  <c:v>2016年平均</c:v>
                </c:pt>
                <c:pt idx="1">
                  <c:v>2017年平均</c:v>
                </c:pt>
                <c:pt idx="2">
                  <c:v>2018年平均</c:v>
                </c:pt>
                <c:pt idx="3">
                  <c:v>2019年平均</c:v>
                </c:pt>
                <c:pt idx="4">
                  <c:v>2020年平均</c:v>
                </c:pt>
              </c:strCache>
            </c:strRef>
          </c:cat>
          <c:val>
            <c:numRef>
              <c:f>[深房中协房地产中介行业标准指数.xlsx]行业绩效指标!$Y$34:$Y$38</c:f>
              <c:numCache>
                <c:formatCode>0.00_ </c:formatCode>
                <c:ptCount val="5"/>
                <c:pt idx="0">
                  <c:v>1.69527187363681</c:v>
                </c:pt>
                <c:pt idx="1">
                  <c:v>0.835745333876512</c:v>
                </c:pt>
                <c:pt idx="2">
                  <c:v>1.30252779726598</c:v>
                </c:pt>
                <c:pt idx="3">
                  <c:v>2.0076167568651</c:v>
                </c:pt>
                <c:pt idx="4">
                  <c:v>2.18864143029076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331720551"/>
        <c:axId val="954544781"/>
      </c:lineChart>
      <c:catAx>
        <c:axId val="3317205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54544781"/>
        <c:crosses val="autoZero"/>
        <c:auto val="1"/>
        <c:lblAlgn val="ctr"/>
        <c:lblOffset val="100"/>
        <c:noMultiLvlLbl val="0"/>
      </c:catAx>
      <c:valAx>
        <c:axId val="954544781"/>
        <c:scaling>
          <c:orientation val="minMax"/>
        </c:scaling>
        <c:delete val="0"/>
        <c:axPos val="l"/>
        <c:numFmt formatCode="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31720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 sz="900">
          <a:solidFill>
            <a:schemeClr val="tx1"/>
          </a:solidFill>
        </a:defRPr>
      </a:pPr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900" b="1">
                <a:solidFill>
                  <a:schemeClr val="tx1"/>
                </a:solidFill>
              </a:rPr>
              <a:t>实名从业人员</a:t>
            </a:r>
            <a:r>
              <a:rPr lang="en-US" altLang="zh-CN" sz="900" b="1">
                <a:solidFill>
                  <a:schemeClr val="tx1"/>
                </a:solidFill>
              </a:rPr>
              <a:t>TOP10</a:t>
            </a:r>
            <a:r>
              <a:rPr altLang="en-US" sz="900" b="1">
                <a:solidFill>
                  <a:schemeClr val="tx1"/>
                </a:solidFill>
              </a:rPr>
              <a:t>机构</a:t>
            </a:r>
            <a:endParaRPr lang="en-US" altLang="en-US" sz="900" b="1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500584307178631"/>
          <c:y val="0.221004884856943"/>
          <c:w val="0.407700333889816"/>
          <c:h val="0.7018841591067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'[分析数据（2020年全年）.xlsx]汇总'!$E$155</c:f>
              <c:strCache>
                <c:ptCount val="1"/>
                <c:pt idx="0">
                  <c:v>星级人员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7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'[分析数据（2020年全年）.xlsx]汇总'!$D$156:$D$165</c:f>
              <c:strCache>
                <c:ptCount val="10"/>
                <c:pt idx="0">
                  <c:v>深圳市世华房地产投资顾问有限公司</c:v>
                </c:pt>
                <c:pt idx="1">
                  <c:v>中原地产代理（深圳）有限公司</c:v>
                </c:pt>
                <c:pt idx="2">
                  <c:v>深圳链家房地产经纪有限公司</c:v>
                </c:pt>
                <c:pt idx="3">
                  <c:v>深圳市乐有家房产交易有限公司</c:v>
                </c:pt>
                <c:pt idx="4">
                  <c:v>美联物业代理（深圳）有限公司</c:v>
                </c:pt>
                <c:pt idx="5">
                  <c:v>中原（中国）房地产代理有限公司</c:v>
                </c:pt>
                <c:pt idx="6">
                  <c:v>深圳美凯龙爱家互联网科技有限公司</c:v>
                </c:pt>
                <c:pt idx="7">
                  <c:v>深圳商办网科技有限公司</c:v>
                </c:pt>
                <c:pt idx="8">
                  <c:v>深圳丽兹行房地产投资顾问有限公司</c:v>
                </c:pt>
                <c:pt idx="9">
                  <c:v>深圳市朴邻房地产经纪有限公司</c:v>
                </c:pt>
              </c:strCache>
            </c:strRef>
          </c:cat>
          <c:val>
            <c:numRef>
              <c:f>'[分析数据（2020年全年）.xlsx]汇总'!$E$156:$E$165</c:f>
              <c:numCache>
                <c:formatCode>General</c:formatCode>
                <c:ptCount val="10"/>
                <c:pt idx="0">
                  <c:v>9305</c:v>
                </c:pt>
                <c:pt idx="1">
                  <c:v>7829</c:v>
                </c:pt>
                <c:pt idx="2">
                  <c:v>7598</c:v>
                </c:pt>
                <c:pt idx="3">
                  <c:v>7239</c:v>
                </c:pt>
                <c:pt idx="4">
                  <c:v>1627</c:v>
                </c:pt>
                <c:pt idx="5">
                  <c:v>817</c:v>
                </c:pt>
                <c:pt idx="6">
                  <c:v>699</c:v>
                </c:pt>
                <c:pt idx="7">
                  <c:v>654</c:v>
                </c:pt>
                <c:pt idx="8">
                  <c:v>217</c:v>
                </c:pt>
                <c:pt idx="9">
                  <c:v>185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51454263"/>
        <c:axId val="526387928"/>
      </c:barChart>
      <c:catAx>
        <c:axId val="451454263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仿宋" panose="02010609060101010101" pitchFamily="49" charset="-122"/>
              </a:defRPr>
            </a:pPr>
          </a:p>
        </c:txPr>
        <c:crossAx val="526387928"/>
        <c:crosses val="autoZero"/>
        <c:auto val="1"/>
        <c:lblAlgn val="ctr"/>
        <c:lblOffset val="100"/>
        <c:noMultiLvlLbl val="0"/>
      </c:catAx>
      <c:valAx>
        <c:axId val="526387928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51454263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 sz="800"/>
      </a:pPr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0.1625</cdr:x>
      <cdr:y>0.08333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0" y="0"/>
          <a:ext cx="742950" cy="228591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="horz" wrap="square" lIns="45720" tIns="45720" rIns="45720" bIns="45720" rtlCol="0" anchor="t" anchorCtr="0">
          <a:normAutofit/>
        </a:bodyPr>
        <a:lstStyle>
          <a:lvl1pPr marL="0" indent="0">
            <a:defRPr sz="1100">
              <a:latin typeface="Calibri" panose="020F0502020204030204"/>
            </a:defRPr>
          </a:lvl1pPr>
          <a:lvl2pPr marL="457200" indent="0">
            <a:defRPr sz="1100">
              <a:latin typeface="Calibri" panose="020F0502020204030204"/>
            </a:defRPr>
          </a:lvl2pPr>
          <a:lvl3pPr marL="914400" indent="0">
            <a:defRPr sz="1100">
              <a:latin typeface="Calibri" panose="020F0502020204030204"/>
            </a:defRPr>
          </a:lvl3pPr>
          <a:lvl4pPr marL="1371600" indent="0">
            <a:defRPr sz="1100">
              <a:latin typeface="Calibri" panose="020F0502020204030204"/>
            </a:defRPr>
          </a:lvl4pPr>
          <a:lvl5pPr marL="1828800" indent="0">
            <a:defRPr sz="1100">
              <a:latin typeface="Calibri" panose="020F0502020204030204"/>
            </a:defRPr>
          </a:lvl5pPr>
          <a:lvl6pPr marL="2286000" indent="0">
            <a:defRPr sz="1100">
              <a:latin typeface="Calibri" panose="020F0502020204030204"/>
            </a:defRPr>
          </a:lvl6pPr>
          <a:lvl7pPr marL="2743200" indent="0">
            <a:defRPr sz="1100">
              <a:latin typeface="Calibri" panose="020F0502020204030204"/>
            </a:defRPr>
          </a:lvl7pPr>
          <a:lvl8pPr marL="3200400" indent="0">
            <a:defRPr sz="1100">
              <a:latin typeface="Calibri" panose="020F0502020204030204"/>
            </a:defRPr>
          </a:lvl8pPr>
          <a:lvl9pPr marL="3657600" indent="0">
            <a:defRPr sz="1100">
              <a:latin typeface="Calibri" panose="020F0502020204030204"/>
            </a:defRPr>
          </a:lvl9pPr>
        </a:lstStyle>
        <a:p>
          <a:r>
            <a:rPr lang="zh-CN" altLang="en-US" sz="1000"/>
            <a:t>单位：人</a:t>
          </a:r>
          <a:endParaRPr lang="zh-CN" altLang="en-US" sz="10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0.15</cdr:x>
      <cdr:y>0.100694444444444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0" y="0"/>
          <a:ext cx="685800" cy="276225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horzOverflow="clip" vert="horz" wrap="square" lIns="45720" tIns="45720" rIns="45720" bIns="45720" rtlCol="0" anchor="t" anchorCtr="0">
          <a:normAutofit/>
        </a:bodyPr>
        <a:p>
          <a:r>
            <a:rPr lang="zh-CN" altLang="en-US" sz="900" b="1"/>
            <a:t>单位：套</a:t>
          </a:r>
          <a:endParaRPr lang="zh-CN" altLang="en-US" sz="900" b="1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0.813595930338103</cdr:x>
      <cdr:y>0.00105696844194223</cdr:y>
    </cdr:from>
    <cdr:to>
      <cdr:x>0.962671905697446</cdr:x>
      <cdr:y>0.0764382320585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3944496" y="3050"/>
          <a:ext cx="722754" cy="217556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horzOverflow="clip" vert="horz" wrap="square" lIns="45720" tIns="45720" rIns="45720" bIns="45720" rtlCol="0" anchor="t" anchorCtr="0">
          <a:normAutofit/>
        </a:bodyPr>
        <a:p>
          <a:r>
            <a:rPr lang="zh-CN" altLang="en-US" sz="700">
              <a:solidFill>
                <a:schemeClr val="tx1"/>
              </a:solidFill>
            </a:rPr>
            <a:t>单位：人</a:t>
          </a:r>
          <a:endParaRPr lang="zh-CN" altLang="en-US" sz="70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B28EB-5213-4709-8088-38E0CC67D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789399"/>
            <a:ext cx="5829300" cy="261473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6912398"/>
            <a:ext cx="4800600" cy="31173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7838570"/>
            <a:ext cx="5829300" cy="24227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5170183"/>
            <a:ext cx="5829300" cy="26683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7" y="3795043"/>
            <a:ext cx="2257425" cy="107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2" y="3795043"/>
            <a:ext cx="2257425" cy="107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488500"/>
            <a:ext cx="6172200" cy="203305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730512"/>
            <a:ext cx="3030141" cy="11379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868460"/>
            <a:ext cx="3030141" cy="70281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70" y="2730512"/>
            <a:ext cx="3031331" cy="11379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70" y="3868460"/>
            <a:ext cx="3031331" cy="70281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2" y="485675"/>
            <a:ext cx="2256235" cy="206694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9" y="485676"/>
            <a:ext cx="3833813" cy="104109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2" y="2552619"/>
            <a:ext cx="2256235" cy="83440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8538846"/>
            <a:ext cx="4114800" cy="100805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1089945"/>
            <a:ext cx="4114800" cy="73190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9546905"/>
            <a:ext cx="4114800" cy="14316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652274"/>
            <a:ext cx="1157288" cy="1387562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7" y="652274"/>
            <a:ext cx="3357563" cy="1387562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488500"/>
            <a:ext cx="6172200" cy="2033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846284"/>
            <a:ext cx="6172200" cy="8050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11306066"/>
            <a:ext cx="16002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11306066"/>
            <a:ext cx="21717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11306066"/>
            <a:ext cx="16002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85090"/>
            <a:ext cx="3653790" cy="541020"/>
          </a:xfrm>
          <a:prstGeom prst="rect">
            <a:avLst/>
          </a:prstGeom>
        </p:spPr>
      </p:pic>
      <p:sp>
        <p:nvSpPr>
          <p:cNvPr id="5" name="文本框 9"/>
          <p:cNvSpPr txBox="1"/>
          <p:nvPr/>
        </p:nvSpPr>
        <p:spPr>
          <a:xfrm>
            <a:off x="5698490" y="165735"/>
            <a:ext cx="897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 报</a:t>
            </a:r>
            <a:endParaRPr lang="zh-CN" altLang="en-US" sz="2400" b="1" dirty="0" smtClean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35" y="727710"/>
            <a:ext cx="6880225" cy="0"/>
          </a:xfrm>
          <a:prstGeom prst="line">
            <a:avLst/>
          </a:prstGeom>
          <a:ln w="28575">
            <a:solidFill>
              <a:srgbClr val="2DC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6" t="-1" b="-756"/>
          <a:stretch>
            <a:fillRect/>
          </a:stretch>
        </p:blipFill>
        <p:spPr>
          <a:xfrm>
            <a:off x="635" y="902335"/>
            <a:ext cx="6858635" cy="3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矩形 11"/>
          <p:cNvSpPr/>
          <p:nvPr/>
        </p:nvSpPr>
        <p:spPr>
          <a:xfrm>
            <a:off x="50800" y="902335"/>
            <a:ext cx="6753860" cy="64516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3765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新人虽占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半壁江山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，但人效却不低破除行业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内卷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论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 defTabSz="913765"/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429000" y="4817745"/>
            <a:ext cx="3263265" cy="10655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ts val="19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截至2020年12月31日，全行业有效实名从业人员47840人</a:t>
            </a:r>
            <a:r>
              <a:rPr 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，其中Q房网（世华）9305人最多，占总量19%。从分布看，人员集中到龙头机构的特征越发明显。</a:t>
            </a:r>
            <a:endParaRPr lang="zh-CN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4450" y="1270635"/>
            <a:ext cx="6804660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2020年实名从业人员</a:t>
            </a:r>
            <a:r>
              <a:rPr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（实名从业人员是行业内进行实名认证并通过测试的持“星”牌证</a:t>
            </a:r>
            <a:r>
              <a:rPr 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的</a:t>
            </a:r>
            <a:r>
              <a:rPr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人员）</a:t>
            </a:r>
            <a:r>
              <a:rPr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规模走势，</a:t>
            </a:r>
            <a:r>
              <a:rPr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整体呈先扬后抑再上扬波动态势</a:t>
            </a:r>
            <a:r>
              <a:rPr 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，并且全行业实名从业人员规模变化与市场波动趋势一致。值得关注的是，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2020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年“新人”占全行业实名从业人员的比例较往年呈现持续上涨态势，各机构应做好此类人员的执业规范与道德培训。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7" name="流程图: 过程 6"/>
          <p:cNvSpPr/>
          <p:nvPr/>
        </p:nvSpPr>
        <p:spPr>
          <a:xfrm>
            <a:off x="635" y="2387600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实名从业</a:t>
            </a:r>
            <a:r>
              <a:rPr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人员分布分化加剧，并呈现聚集效应</a:t>
            </a:r>
            <a:endParaRPr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210" y="2832100"/>
            <a:ext cx="3121660" cy="1553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fontAlgn="auto">
              <a:lnSpc>
                <a:spcPts val="19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从2020年实名从业人员规模走势看，</a:t>
            </a:r>
            <a:r>
              <a:rPr sz="1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整体呈先扬后抑再上扬波动态势</a:t>
            </a:r>
            <a:r>
              <a:rPr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，且2020年</a:t>
            </a:r>
            <a:r>
              <a:rPr 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实名从业</a:t>
            </a:r>
            <a:r>
              <a:rPr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人员月平均规模较去年同期增长13%。实名从业人员数量呈现如此波动态势，主要是受</a:t>
            </a:r>
            <a:r>
              <a:rPr 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全年</a:t>
            </a:r>
            <a:r>
              <a:rPr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几个市场节点</a:t>
            </a:r>
            <a:r>
              <a:rPr 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的</a:t>
            </a:r>
            <a:r>
              <a:rPr 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波动</a:t>
            </a:r>
            <a:r>
              <a:rPr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有关</a:t>
            </a:r>
            <a:r>
              <a:rPr 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。</a:t>
            </a:r>
            <a:endParaRPr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18" name="流程图: 过程 17"/>
          <p:cNvSpPr/>
          <p:nvPr/>
        </p:nvSpPr>
        <p:spPr>
          <a:xfrm>
            <a:off x="0" y="6072505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“新人”入行占比走高，应加强行业自律教育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7" name="流程图: 过程 26"/>
          <p:cNvSpPr/>
          <p:nvPr/>
        </p:nvSpPr>
        <p:spPr>
          <a:xfrm>
            <a:off x="11430" y="9478010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行业平均人效创下五年来新高，破除行业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内卷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论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43960" y="9998710"/>
            <a:ext cx="3060700" cy="17970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just" fontAlgn="auto">
              <a:lnSpc>
                <a:spcPts val="1900"/>
              </a:lnSpc>
              <a:buClrTx/>
              <a:buSzTx/>
              <a:buFontTx/>
            </a:pP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2020年二手房市场行情对行业平均人效同样产生了影响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。经深房中协整理，2020年人年均(即一年内行业内从业人员平均每人网签单量)网签单量达到2.19单，环比2019年的2.01单上涨9%。拉长时间轴看，也创下了近五年来新高。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430" y="6553835"/>
            <a:ext cx="3215640" cy="31280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震荡上扬的市场行情，最易吸引“新人”进入行业谋发展。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fontAlgn="auto">
              <a:lnSpc>
                <a:spcPts val="2000"/>
              </a:lnSpc>
              <a:buFont typeface="Wingdings" panose="05000000000000000000" pitchFamily="2" charset="2"/>
              <a:buChar char="Ø"/>
            </a:pP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fontAlgn="auto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从2020年实名从业人员增长类别看，新申请（第一次进入行业人员）的“新人”比例较往年呈现持续上涨态势，这一态势与2019年，以及2020年的市场走势有很大关联。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fontAlgn="auto">
              <a:lnSpc>
                <a:spcPts val="2000"/>
              </a:lnSpc>
              <a:buFont typeface="Wingdings" panose="05000000000000000000" pitchFamily="2" charset="2"/>
              <a:buChar char="Ø"/>
            </a:pP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fontAlgn="auto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总体上，行业从业人员规模变动与市场出现较大波动呈正向相关关系。</a:t>
            </a:r>
            <a:endParaRPr lang="zh-CN" altLang="en-US" sz="1400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indent="0">
              <a:buFont typeface="Wingdings" panose="05000000000000000000" pitchFamily="2" charset="2"/>
              <a:buNone/>
            </a:pP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graphicFrame>
        <p:nvGraphicFramePr>
          <p:cNvPr id="32" name="图表 24"/>
          <p:cNvGraphicFramePr/>
          <p:nvPr/>
        </p:nvGraphicFramePr>
        <p:xfrm>
          <a:off x="3072765" y="2908300"/>
          <a:ext cx="3709035" cy="1814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3238500" y="6778625"/>
          <a:ext cx="3598545" cy="233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直接箭头连接符 12"/>
          <p:cNvCxnSpPr/>
          <p:nvPr/>
        </p:nvCxnSpPr>
        <p:spPr>
          <a:xfrm flipV="1">
            <a:off x="3916680" y="7165975"/>
            <a:ext cx="2331720" cy="530225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图表 15"/>
          <p:cNvGraphicFramePr/>
          <p:nvPr/>
        </p:nvGraphicFramePr>
        <p:xfrm>
          <a:off x="105410" y="10025380"/>
          <a:ext cx="3757930" cy="2078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/>
          <p:cNvGraphicFramePr/>
          <p:nvPr/>
        </p:nvGraphicFramePr>
        <p:xfrm>
          <a:off x="29210" y="4252595"/>
          <a:ext cx="3042920" cy="1819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WPS 演示</Application>
  <PresentationFormat>自定义</PresentationFormat>
  <Paragraphs>26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黑体</vt:lpstr>
      <vt:lpstr>仿宋</vt:lpstr>
      <vt:lpstr>Calibri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  <Pages>1</Pag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sunqi</dc:creator>
  <cp:lastModifiedBy>深房中协—华洪</cp:lastModifiedBy>
  <cp:revision>804</cp:revision>
  <dcterms:created xsi:type="dcterms:W3CDTF">2019-12-16T03:24:00Z</dcterms:created>
  <dcterms:modified xsi:type="dcterms:W3CDTF">2021-01-27T02:14:04Z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2052-11.1.0.10314</vt:lpwstr>
  </property>
</Properties>
</file>