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drawings/drawing1.xml" ContentType="application/vnd.openxmlformats-officedocument.drawingml.chartshap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4" r:id="rId3"/>
  </p:sldIdLst>
  <p:sldSz cx="6858000" cy="121983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ACC6"/>
    <a:srgbClr val="0C4DA9"/>
    <a:srgbClr val="C3D69B"/>
    <a:srgbClr val="B9B7B7"/>
    <a:srgbClr val="BFC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71" autoAdjust="0"/>
    <p:restoredTop sz="94660"/>
  </p:normalViewPr>
  <p:slideViewPr>
    <p:cSldViewPr snapToObjects="1">
      <p:cViewPr>
        <p:scale>
          <a:sx n="100" d="100"/>
          <a:sy n="100" d="100"/>
        </p:scale>
        <p:origin x="-1332" y="-72"/>
      </p:cViewPr>
      <p:guideLst>
        <p:guide orient="horz" pos="3743"/>
        <p:guide pos="21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4" Type="http://schemas.microsoft.com/office/2011/relationships/chartColorStyle" Target="colors1.xml"/><Relationship Id="rId3" Type="http://schemas.microsoft.com/office/2011/relationships/chartStyle" Target="style1.xml"/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&#28145;&#25151;&#20013;&#21327;&#21608;&#34893;&#27743;\Desktop\&#20108;&#25163;&#25151;&#32593;&#31614;&#25968;&#25454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C:\Users\&#28145;&#25151;&#20013;&#21327;&#21608;&#34893;&#27743;\Desktop\&#20108;&#25163;&#25151;&#32593;&#31614;&#25968;&#25454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26085;&#24120;&#21150;&#20844;&#25991;&#20214;\&#30740;&#31350;&#37096;\&#19994;&#21153;&#26376;&#25253;&#25968;&#25454;&#20998;&#26512;\2020\202011\11&#26376;&#22270;&#34920;&#25968;&#2545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000" b="1">
                <a:solidFill>
                  <a:schemeClr val="tx1"/>
                </a:solidFill>
              </a:rPr>
              <a:t>2020</a:t>
            </a:r>
            <a:r>
              <a:rPr altLang="en-US" sz="1000" b="1">
                <a:solidFill>
                  <a:schemeClr val="tx1"/>
                </a:solidFill>
              </a:rPr>
              <a:t>年全市实名登记（星级）从业人员</a:t>
            </a:r>
            <a:r>
              <a:rPr sz="1000" b="1">
                <a:solidFill>
                  <a:schemeClr val="tx1"/>
                </a:solidFill>
              </a:rPr>
              <a:t>总量走势</a:t>
            </a:r>
            <a:endParaRPr sz="1000" b="1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00083333333333"/>
          <c:y val="0.194444444444444"/>
          <c:w val="0.869361111111111"/>
          <c:h val="0.6837962962962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[二手房网签数据.xlsx]汇总!$C$257</c:f>
              <c:strCache>
                <c:ptCount val="1"/>
                <c:pt idx="0">
                  <c:v>星级人员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5"/>
              <c:layout>
                <c:manualLayout>
                  <c:x val="-0.0206611570247934"/>
                  <c:y val="0.013231888852133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[二手房网签数据.xlsx]汇总!$D$256:$N$256</c:f>
              <c:strCache>
                <c:ptCount val="11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</c:strCache>
            </c:strRef>
          </c:cat>
          <c:val>
            <c:numRef>
              <c:f>[二手房网签数据.xlsx]汇总!$D$257:$N$257</c:f>
              <c:numCache>
                <c:formatCode>General</c:formatCode>
                <c:ptCount val="11"/>
                <c:pt idx="0">
                  <c:v>47048</c:v>
                </c:pt>
                <c:pt idx="1">
                  <c:v>48902</c:v>
                </c:pt>
                <c:pt idx="2">
                  <c:v>50055</c:v>
                </c:pt>
                <c:pt idx="3">
                  <c:v>50687</c:v>
                </c:pt>
                <c:pt idx="4">
                  <c:v>49792</c:v>
                </c:pt>
                <c:pt idx="5">
                  <c:v>51516</c:v>
                </c:pt>
                <c:pt idx="6">
                  <c:v>51646</c:v>
                </c:pt>
                <c:pt idx="7">
                  <c:v>50561</c:v>
                </c:pt>
                <c:pt idx="8">
                  <c:v>48806</c:v>
                </c:pt>
                <c:pt idx="9">
                  <c:v>47379</c:v>
                </c:pt>
                <c:pt idx="10">
                  <c:v>46792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357284"/>
        <c:axId val="533759801"/>
      </c:barChart>
      <c:catAx>
        <c:axId val="143572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533759801"/>
        <c:crosses val="autoZero"/>
        <c:auto val="1"/>
        <c:lblAlgn val="ctr"/>
        <c:lblOffset val="100"/>
        <c:noMultiLvlLbl val="0"/>
      </c:catAx>
      <c:valAx>
        <c:axId val="533759801"/>
        <c:scaling>
          <c:orientation val="minMax"/>
          <c:min val="440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43572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000" b="1">
                <a:solidFill>
                  <a:schemeClr val="tx1"/>
                </a:solidFill>
              </a:rPr>
              <a:t>2020年“新人”入行占比走势</a:t>
            </a:r>
            <a:endParaRPr sz="1000" b="1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9673905659897"/>
          <c:y val="0.25890701878868"/>
          <c:w val="0.864340459862848"/>
          <c:h val="0.490896646132786"/>
        </c:manualLayout>
      </c:layout>
      <c:lineChart>
        <c:grouping val="standard"/>
        <c:varyColors val="0"/>
        <c:ser>
          <c:idx val="1"/>
          <c:order val="0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[二手房网签数据.xlsx]汇总!$E$297:$M$297</c:f>
              <c:numCache>
                <c:formatCode>General</c:formatCode>
                <c:ptCount val="9"/>
                <c:pt idx="0">
                  <c:v>202003</c:v>
                </c:pt>
                <c:pt idx="1">
                  <c:v>202004</c:v>
                </c:pt>
                <c:pt idx="2">
                  <c:v>202005</c:v>
                </c:pt>
                <c:pt idx="3">
                  <c:v>202006</c:v>
                </c:pt>
                <c:pt idx="4">
                  <c:v>202007</c:v>
                </c:pt>
                <c:pt idx="5">
                  <c:v>202008</c:v>
                </c:pt>
                <c:pt idx="6">
                  <c:v>202009</c:v>
                </c:pt>
                <c:pt idx="7">
                  <c:v>202010</c:v>
                </c:pt>
                <c:pt idx="8">
                  <c:v>202011</c:v>
                </c:pt>
              </c:numCache>
            </c:numRef>
          </c:cat>
          <c:val>
            <c:numRef>
              <c:f>[二手房网签数据.xlsx]汇总!$E$298:$M$298</c:f>
              <c:numCache>
                <c:formatCode>0.0%</c:formatCode>
                <c:ptCount val="9"/>
                <c:pt idx="0">
                  <c:v>0.349812881623006</c:v>
                </c:pt>
                <c:pt idx="1">
                  <c:v>0.447340488265126</c:v>
                </c:pt>
                <c:pt idx="2">
                  <c:v>0.513216754778365</c:v>
                </c:pt>
                <c:pt idx="3">
                  <c:v>0.566648774378243</c:v>
                </c:pt>
                <c:pt idx="4">
                  <c:v>0.539290450928382</c:v>
                </c:pt>
                <c:pt idx="5">
                  <c:v>0.518445839874411</c:v>
                </c:pt>
                <c:pt idx="6">
                  <c:v>0.480719794344473</c:v>
                </c:pt>
                <c:pt idx="7">
                  <c:v>0.459907834101382</c:v>
                </c:pt>
                <c:pt idx="8">
                  <c:v>0.493799822852081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712968134"/>
        <c:axId val="736242753"/>
      </c:lineChart>
      <c:catAx>
        <c:axId val="71296813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36242753"/>
        <c:crosses val="autoZero"/>
        <c:auto val="1"/>
        <c:lblAlgn val="ctr"/>
        <c:lblOffset val="100"/>
        <c:noMultiLvlLbl val="0"/>
      </c:catAx>
      <c:valAx>
        <c:axId val="736242753"/>
        <c:scaling>
          <c:orientation val="minMax"/>
          <c:min val="0.25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1296813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11</a:t>
            </a:r>
            <a:r>
              <a:rPr lang="zh-CN" altLang="en-US" sz="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月各机构实名登记（星级）从业人员流失率</a:t>
            </a:r>
            <a:endParaRPr lang="zh-CN" altLang="en-US" sz="8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c:rich>
      </c:tx>
      <c:layout>
        <c:manualLayout>
          <c:xMode val="edge"/>
          <c:yMode val="edge"/>
          <c:x val="0.169173405748914"/>
          <c:y val="0.0265839610101905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[11月图表数据.xlsx]个人会员!$A$110</c:f>
              <c:strCache>
                <c:ptCount val="1"/>
                <c:pt idx="0">
                  <c:v>11月机构人员流动率</c:v>
                </c:pt>
              </c:strCache>
            </c:strRef>
          </c:tx>
          <c:dLbls>
            <c:dLbl>
              <c:idx val="0"/>
              <c:layout>
                <c:manualLayout>
                  <c:x val="-0.0561797752808989"/>
                  <c:y val="-0.077546296296296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457116976538686"/>
                  <c:y val="-0.081167745614466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886231086023126"/>
                  <c:y val="-0.061903091616206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0714271954228859"/>
                  <c:y val="-0.056301691035297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0467907823235044"/>
                  <c:y val="-0.058281642298035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0598669623059867"/>
                  <c:y val="-0.055555555555555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0382022471910112"/>
                  <c:y val="-0.062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[11月图表数据.xlsx]个人会员!$B$109:$H$109</c:f>
              <c:strCache>
                <c:ptCount val="7"/>
                <c:pt idx="0">
                  <c:v>Q房网（世华）</c:v>
                </c:pt>
                <c:pt idx="1">
                  <c:v>乐有家</c:v>
                </c:pt>
                <c:pt idx="2">
                  <c:v>链家</c:v>
                </c:pt>
                <c:pt idx="3">
                  <c:v>美联</c:v>
                </c:pt>
                <c:pt idx="4">
                  <c:v>中原</c:v>
                </c:pt>
                <c:pt idx="5">
                  <c:v>中小企业</c:v>
                </c:pt>
                <c:pt idx="6">
                  <c:v>合计</c:v>
                </c:pt>
              </c:strCache>
            </c:strRef>
          </c:cat>
          <c:val>
            <c:numRef>
              <c:f>[11月图表数据.xlsx]个人会员!$B$110:$H$110</c:f>
              <c:numCache>
                <c:formatCode>0.0%</c:formatCode>
                <c:ptCount val="7"/>
                <c:pt idx="0">
                  <c:v>0.164121435142594</c:v>
                </c:pt>
                <c:pt idx="1">
                  <c:v>0.0039971448965025</c:v>
                </c:pt>
                <c:pt idx="2">
                  <c:v>0.0739441195581546</c:v>
                </c:pt>
                <c:pt idx="3">
                  <c:v>0.218853623874941</c:v>
                </c:pt>
                <c:pt idx="4">
                  <c:v>0.0641234340717673</c:v>
                </c:pt>
                <c:pt idx="5">
                  <c:v>0.048153342683497</c:v>
                </c:pt>
                <c:pt idx="6">
                  <c:v>0.0812113132082659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0090752"/>
        <c:axId val="139986048"/>
      </c:lineChart>
      <c:catAx>
        <c:axId val="1400907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39986048"/>
        <c:crosses val="autoZero"/>
        <c:auto val="1"/>
        <c:lblAlgn val="ctr"/>
        <c:lblOffset val="100"/>
        <c:noMultiLvlLbl val="0"/>
      </c:catAx>
      <c:valAx>
        <c:axId val="139986048"/>
        <c:scaling>
          <c:orientation val="minMax"/>
        </c:scaling>
        <c:delete val="0"/>
        <c:axPos val="l"/>
        <c:numFmt formatCode="0.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40090752"/>
        <c:crosses val="autoZero"/>
        <c:crossBetween val="between"/>
        <c:majorUnit val="0.05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0.138257575757576</cdr:x>
      <cdr:y>0.0833333333333333</cdr:y>
    </cdr:to>
    <cdr:sp>
      <cdr:nvSpPr>
        <cdr:cNvPr id="2" name="矩形 1"/>
        <cdr:cNvSpPr/>
      </cdr:nvSpPr>
      <cdr:spPr xmlns:a="http://schemas.openxmlformats.org/drawingml/2006/main">
        <a:xfrm xmlns:a="http://schemas.openxmlformats.org/drawingml/2006/main">
          <a:off x="0" y="0"/>
          <a:ext cx="695325" cy="228600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vertOverflow="clip" horzOverflow="clip" vert="horz" wrap="square" lIns="45720" tIns="45720" rIns="45720" bIns="45720" rtlCol="0" anchor="t" anchorCtr="0">
          <a:normAutofit/>
        </a:bodyPr>
        <a:p>
          <a:r>
            <a:rPr lang="zh-CN" altLang="en-US" sz="900" b="1"/>
            <a:t>单位：人</a:t>
          </a:r>
          <a:endParaRPr lang="zh-CN" altLang="en-US" sz="900" b="1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AB28EB-5213-4709-8088-38E0CC67D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65388" y="685800"/>
            <a:ext cx="1927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70347-50FA-427C-8A15-FF49B57DD66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70347-50FA-427C-8A15-FF49B57DD6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789399"/>
            <a:ext cx="5829300" cy="261473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6912398"/>
            <a:ext cx="4800600" cy="31173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7838570"/>
            <a:ext cx="5829300" cy="24227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5170183"/>
            <a:ext cx="5829300" cy="26683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7" y="3795043"/>
            <a:ext cx="2257425" cy="107328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2" y="3795043"/>
            <a:ext cx="2257425" cy="107328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488500"/>
            <a:ext cx="6172200" cy="2033058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730512"/>
            <a:ext cx="3030141" cy="113794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868460"/>
            <a:ext cx="3030141" cy="702817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70" y="2730512"/>
            <a:ext cx="3031331" cy="113794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70" y="3868460"/>
            <a:ext cx="3031331" cy="702817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2" y="485675"/>
            <a:ext cx="2256235" cy="206694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9" y="485676"/>
            <a:ext cx="3833813" cy="104109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2" y="2552619"/>
            <a:ext cx="2256235" cy="83440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8538846"/>
            <a:ext cx="4114800" cy="100805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1089945"/>
            <a:ext cx="4114800" cy="73190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9546905"/>
            <a:ext cx="4114800" cy="14316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652274"/>
            <a:ext cx="1157288" cy="1387562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7" y="652274"/>
            <a:ext cx="3357563" cy="1387562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488500"/>
            <a:ext cx="6172200" cy="2033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846284"/>
            <a:ext cx="6172200" cy="80503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11306066"/>
            <a:ext cx="1600200" cy="6494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11306066"/>
            <a:ext cx="2171700" cy="6494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11306066"/>
            <a:ext cx="1600200" cy="6494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85090"/>
            <a:ext cx="3653790" cy="541020"/>
          </a:xfrm>
          <a:prstGeom prst="rect">
            <a:avLst/>
          </a:prstGeom>
        </p:spPr>
      </p:pic>
      <p:sp>
        <p:nvSpPr>
          <p:cNvPr id="5" name="文本框 9"/>
          <p:cNvSpPr txBox="1"/>
          <p:nvPr/>
        </p:nvSpPr>
        <p:spPr>
          <a:xfrm>
            <a:off x="5698490" y="165735"/>
            <a:ext cx="8972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 报</a:t>
            </a:r>
            <a:endParaRPr lang="zh-CN" altLang="en-US" sz="2400" b="1" dirty="0" smtClean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635" y="727710"/>
            <a:ext cx="6880225" cy="0"/>
          </a:xfrm>
          <a:prstGeom prst="line">
            <a:avLst/>
          </a:prstGeom>
          <a:ln w="28575">
            <a:solidFill>
              <a:srgbClr val="2DC0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06" t="-1" b="-756"/>
          <a:stretch>
            <a:fillRect/>
          </a:stretch>
        </p:blipFill>
        <p:spPr>
          <a:xfrm>
            <a:off x="635" y="902335"/>
            <a:ext cx="6858635" cy="368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矩形 11"/>
          <p:cNvSpPr/>
          <p:nvPr/>
        </p:nvSpPr>
        <p:spPr>
          <a:xfrm>
            <a:off x="50800" y="902335"/>
            <a:ext cx="6753860" cy="368300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913765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全行业从业人员队伍总体企稳，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新人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入行意愿提升显著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4450" y="1270635"/>
            <a:ext cx="6804660" cy="11169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 fontAlgn="auto">
              <a:lnSpc>
                <a:spcPts val="2000"/>
              </a:lnSpc>
            </a:pP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总的来说，新政至今已过四个多月，全行业从业人员队伍也经历了一轮明显的</a:t>
            </a:r>
            <a:r>
              <a:rPr lang="en-US" altLang="zh-CN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“</a:t>
            </a:r>
            <a:r>
              <a:rPr lang="zh-CN" altLang="en-US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洗礼</a:t>
            </a:r>
            <a:r>
              <a:rPr lang="en-US" altLang="zh-CN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”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，相比</a:t>
            </a:r>
            <a:r>
              <a:rPr lang="en-US" altLang="zh-CN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7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月份全行业从业人员规模最高峰</a:t>
            </a:r>
            <a:r>
              <a:rPr lang="en-US" altLang="zh-CN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51645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人，现阶段全行业从业人员规模减少了</a:t>
            </a:r>
            <a:r>
              <a:rPr lang="en-US" altLang="zh-CN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4854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人，</a:t>
            </a:r>
            <a:r>
              <a:rPr lang="zh-CN" altLang="en-US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相比最高峰的</a:t>
            </a:r>
            <a:r>
              <a:rPr lang="en-US" altLang="zh-CN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7</a:t>
            </a:r>
            <a:r>
              <a:rPr lang="zh-CN" altLang="en-US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月份，全行业从业人员流失了近一成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，但总体而言，现阶段全行业从业人员规模已渐渐企稳，并且</a:t>
            </a:r>
            <a:r>
              <a:rPr lang="en-US" altLang="zh-CN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“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新人</a:t>
            </a:r>
            <a:r>
              <a:rPr lang="en-US" altLang="zh-CN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”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入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行意愿也有明显提升。</a:t>
            </a:r>
            <a:endParaRPr lang="zh-CN" altLang="en-US" sz="1400" dirty="0" smtClean="0"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</p:txBody>
      </p:sp>
      <p:sp>
        <p:nvSpPr>
          <p:cNvPr id="7" name="流程图: 过程 6"/>
          <p:cNvSpPr/>
          <p:nvPr/>
        </p:nvSpPr>
        <p:spPr>
          <a:xfrm>
            <a:off x="635" y="2387600"/>
            <a:ext cx="6858635" cy="457200"/>
          </a:xfrm>
          <a:prstGeom prst="flowChartProcess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全行业从业人员总量虽</a:t>
            </a:r>
            <a:r>
              <a:rPr lang="en-US" altLang="zh-CN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四连降</a:t>
            </a:r>
            <a:r>
              <a:rPr lang="en-US" altLang="zh-CN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，但降幅已明显收窄</a:t>
            </a:r>
            <a:endParaRPr lang="zh-CN" altLang="en-US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646805" y="2976880"/>
            <a:ext cx="3234055" cy="2284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 fontAlgn="auto">
              <a:lnSpc>
                <a:spcPts val="1900"/>
              </a:lnSpc>
              <a:buClrTx/>
              <a:buSzTx/>
              <a:buFont typeface="Wingdings" panose="05000000000000000000" pitchFamily="2" charset="2"/>
              <a:buChar char="Ø"/>
            </a:pP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截至1</a:t>
            </a:r>
            <a:r>
              <a:rPr lang="en-US" altLang="zh-CN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2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月1日，全行业实名登记从业人员总数</a:t>
            </a:r>
            <a:r>
              <a:rPr lang="zh-CN" altLang="en-US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4</a:t>
            </a:r>
            <a:r>
              <a:rPr lang="en-US" altLang="zh-CN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6792</a:t>
            </a:r>
            <a:r>
              <a:rPr lang="zh-CN" altLang="en-US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人，环比下降</a:t>
            </a:r>
            <a:r>
              <a:rPr lang="en-US" altLang="zh-CN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1.2</a:t>
            </a:r>
            <a:r>
              <a:rPr lang="zh-CN" altLang="en-US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%。</a:t>
            </a:r>
            <a:endParaRPr lang="zh-CN" altLang="en-US" sz="1400" dirty="0" smtClean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  <a:p>
            <a:pPr lvl="0" algn="l" fontAlgn="auto">
              <a:lnSpc>
                <a:spcPts val="1900"/>
              </a:lnSpc>
              <a:buClrTx/>
              <a:buSzTx/>
              <a:buFont typeface="Wingdings" panose="05000000000000000000" pitchFamily="2" charset="2"/>
              <a:buChar char="Ø"/>
            </a:pP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从走势上分析，自新政以来行业内从业人员规模虽然连续</a:t>
            </a:r>
            <a:r>
              <a:rPr lang="zh-CN" altLang="en-US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四连降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，但自进入</a:t>
            </a:r>
            <a:r>
              <a:rPr lang="en-US" altLang="zh-CN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11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月份之后，</a:t>
            </a:r>
            <a:r>
              <a:rPr lang="zh-CN" altLang="en-US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降幅明显收窄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，这一态势与二手房行情走势基本保持一致。</a:t>
            </a:r>
            <a:endParaRPr lang="zh-CN" altLang="en-US" sz="1400" dirty="0" smtClean="0"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  <a:p>
            <a:pPr lvl="0" algn="l" fontAlgn="auto">
              <a:lnSpc>
                <a:spcPts val="1900"/>
              </a:lnSpc>
              <a:buClrTx/>
              <a:buSzTx/>
              <a:buFont typeface="Wingdings" panose="05000000000000000000" pitchFamily="2" charset="2"/>
              <a:buChar char="Ø"/>
            </a:pP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深房中协预计，未来从业人员规模或将企稳在</a:t>
            </a:r>
            <a:r>
              <a:rPr lang="en-US" altLang="zh-CN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4.5</a:t>
            </a:r>
            <a:r>
              <a:rPr lang="zh-CN" altLang="en-US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万人左右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的水平，上下小幅波动。</a:t>
            </a:r>
            <a:endParaRPr lang="zh-CN" altLang="en-US" sz="1400" dirty="0" smtClean="0"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</p:txBody>
      </p:sp>
      <p:sp>
        <p:nvSpPr>
          <p:cNvPr id="18" name="流程图: 过程 17"/>
          <p:cNvSpPr/>
          <p:nvPr/>
        </p:nvSpPr>
        <p:spPr>
          <a:xfrm>
            <a:off x="-1905" y="5485130"/>
            <a:ext cx="6858635" cy="457200"/>
          </a:xfrm>
          <a:prstGeom prst="flowChartProcess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行业未来发展总体预期向稳，</a:t>
            </a:r>
            <a:r>
              <a:rPr lang="en-US" altLang="zh-CN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新人</a:t>
            </a:r>
            <a:r>
              <a:rPr lang="en-US" altLang="zh-CN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入行意愿回暖明显</a:t>
            </a:r>
            <a:endParaRPr lang="zh-CN" altLang="en-US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7" name="流程图: 过程 26"/>
          <p:cNvSpPr/>
          <p:nvPr/>
        </p:nvSpPr>
        <p:spPr>
          <a:xfrm>
            <a:off x="-9525" y="8764905"/>
            <a:ext cx="6858635" cy="457200"/>
          </a:xfrm>
          <a:prstGeom prst="flowChartProcess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从业人员流失率总体平稳，中小机构人员流失率低于行业平均值</a:t>
            </a:r>
            <a:endParaRPr lang="zh-CN" altLang="en-US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192780" y="9445625"/>
            <a:ext cx="3688080" cy="20402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just" fontAlgn="auto">
              <a:lnSpc>
                <a:spcPts val="1900"/>
              </a:lnSpc>
              <a:buClrTx/>
              <a:buSzTx/>
              <a:buFontTx/>
            </a:pPr>
            <a:r>
              <a:rPr lang="zh-CN" altLang="en-US" sz="15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1</a:t>
            </a:r>
            <a:r>
              <a:rPr lang="en-US" altLang="zh-CN" sz="15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1</a:t>
            </a:r>
            <a:r>
              <a:rPr lang="zh-CN" altLang="en-US" sz="15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月全行业实名登记从业人员</a:t>
            </a:r>
            <a:r>
              <a:rPr lang="zh-CN" altLang="en-US" sz="15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流失率为</a:t>
            </a:r>
            <a:endParaRPr lang="zh-CN" altLang="en-US" sz="1500" dirty="0" smtClean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  <a:p>
            <a:pPr lvl="0" algn="just" fontAlgn="auto">
              <a:lnSpc>
                <a:spcPts val="1900"/>
              </a:lnSpc>
              <a:buClrTx/>
              <a:buSzTx/>
              <a:buFontTx/>
            </a:pPr>
            <a:r>
              <a:rPr lang="en-US" altLang="zh-CN" sz="15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8.1%</a:t>
            </a:r>
            <a:r>
              <a:rPr lang="zh-CN" altLang="en-US" sz="15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，</a:t>
            </a:r>
            <a:r>
              <a:rPr lang="zh-CN" altLang="en-US" sz="15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较</a:t>
            </a:r>
            <a:r>
              <a:rPr lang="zh-CN" altLang="en-US" sz="15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上月上升了</a:t>
            </a:r>
            <a:r>
              <a:rPr lang="en-US" altLang="zh-CN" sz="15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1.3</a:t>
            </a:r>
            <a:r>
              <a:rPr lang="zh-CN" altLang="en-US" sz="15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个百分点，其中中小机构流失率低于行业平均值。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总体看，本月从业人员流失率有所走高，一方面与年末从业人员星级周期集中到期办理续期有一定关联；另一方面，也与近期业内几大龙头机构集中移除此前已离职人员的操作有关，总体看，人员流失率仍较为平稳。</a:t>
            </a:r>
            <a:endParaRPr lang="zh-CN" altLang="en-US" sz="1400" dirty="0" smtClean="0"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5250" y="6042025"/>
            <a:ext cx="3402965" cy="26149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ts val="2000"/>
              </a:lnSpc>
              <a:buFont typeface="Wingdings" panose="05000000000000000000" pitchFamily="2" charset="2"/>
              <a:buChar char="Ø"/>
            </a:pP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新入行（</a:t>
            </a:r>
            <a:r>
              <a:rPr lang="zh-CN" altLang="en-US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“无行业经验新人”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）人员占比走势，结束了自</a:t>
            </a:r>
            <a:r>
              <a:rPr lang="en-US" altLang="zh-CN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7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月以来的</a:t>
            </a:r>
            <a:r>
              <a:rPr lang="en-US" altLang="zh-CN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“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四连降</a:t>
            </a:r>
            <a:r>
              <a:rPr lang="en-US" altLang="zh-CN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”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态势，至</a:t>
            </a:r>
            <a:r>
              <a:rPr lang="en-US" altLang="zh-CN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11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月份企稳</a:t>
            </a:r>
            <a:r>
              <a:rPr lang="zh-CN" altLang="en-US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反弹至</a:t>
            </a:r>
            <a:r>
              <a:rPr lang="en-US" altLang="zh-CN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49.4%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。</a:t>
            </a:r>
            <a:endParaRPr lang="zh-CN" altLang="en-US" sz="1400" dirty="0" smtClean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  <a:p>
            <a:pPr>
              <a:buFont typeface="Wingdings" panose="05000000000000000000" pitchFamily="2" charset="2"/>
              <a:buChar char="Ø"/>
            </a:pPr>
            <a:endParaRPr lang="zh-CN" altLang="en-US" sz="1400" dirty="0" smtClean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  <a:p>
            <a:pPr fontAlgn="auto">
              <a:lnSpc>
                <a:spcPts val="2000"/>
              </a:lnSpc>
              <a:buFont typeface="Wingdings" panose="05000000000000000000" pitchFamily="2" charset="2"/>
              <a:buChar char="Ø"/>
            </a:pP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究其原因，一方面可能与近期业内各企业为应对此前的人员流失，开展了较为广泛的人员</a:t>
            </a:r>
            <a:r>
              <a:rPr lang="zh-CN" altLang="en-US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招聘补充</a:t>
            </a:r>
            <a:r>
              <a:rPr lang="zh-CN" altLang="en-US" sz="1400" dirty="0" smtClean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工作有关；另一方面，随着市场逐步走出政策适应观望期，行业未来运营预期总体向好趋稳，</a:t>
            </a:r>
            <a:r>
              <a:rPr lang="zh-CN" altLang="en-US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吸引了</a:t>
            </a:r>
            <a:r>
              <a:rPr lang="en-US" altLang="zh-CN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“</a:t>
            </a:r>
            <a:r>
              <a:rPr lang="zh-CN" altLang="en-US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新人</a:t>
            </a:r>
            <a:r>
              <a:rPr lang="en-US" altLang="zh-CN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”</a:t>
            </a:r>
            <a:r>
              <a:rPr lang="zh-CN" altLang="en-US" sz="1400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入行发展。</a:t>
            </a:r>
            <a:endParaRPr lang="zh-CN" altLang="en-US" sz="1400" dirty="0" smtClean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</p:txBody>
      </p:sp>
      <p:graphicFrame>
        <p:nvGraphicFramePr>
          <p:cNvPr id="3" name="图表 2"/>
          <p:cNvGraphicFramePr/>
          <p:nvPr/>
        </p:nvGraphicFramePr>
        <p:xfrm>
          <a:off x="60960" y="2907665"/>
          <a:ext cx="3566795" cy="2429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6" name="图表 15"/>
          <p:cNvGraphicFramePr/>
          <p:nvPr/>
        </p:nvGraphicFramePr>
        <p:xfrm>
          <a:off x="3428365" y="6081395"/>
          <a:ext cx="3376930" cy="2212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-9525" y="9330055"/>
          <a:ext cx="3257550" cy="2399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695</Words>
  <Application>WPS 演示</Application>
  <PresentationFormat>自定义</PresentationFormat>
  <Paragraphs>23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宋体</vt:lpstr>
      <vt:lpstr>Wingdings</vt:lpstr>
      <vt:lpstr>微软雅黑</vt:lpstr>
      <vt:lpstr>仿宋</vt:lpstr>
      <vt:lpstr>黑体</vt:lpstr>
      <vt:lpstr>Arial Unicode MS</vt:lpstr>
      <vt:lpstr>Calibri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  <Pages>1</Pag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sunqi</dc:creator>
  <cp:lastModifiedBy>深房中协—华洪</cp:lastModifiedBy>
  <cp:revision>808</cp:revision>
  <dcterms:created xsi:type="dcterms:W3CDTF">2019-12-16T03:24:00Z</dcterms:created>
  <dcterms:modified xsi:type="dcterms:W3CDTF">2020-12-15T08:40:25Z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13</vt:lpwstr>
  </property>
  <property fmtid="{D5CDD505-2E9C-101B-9397-08002B2CF9AE}" pid="3" name="KSOProductBuildVer">
    <vt:lpwstr>2052-11.1.0.10228</vt:lpwstr>
  </property>
</Properties>
</file>