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rawings/drawing3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264" r:id="rId3"/>
    <p:sldId id="265" r:id="rId5"/>
    <p:sldId id="266" r:id="rId6"/>
  </p:sldIdLst>
  <p:sldSz cx="6858000" cy="12198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C4DA9"/>
    <a:srgbClr val="C3D69B"/>
    <a:srgbClr val="B9B7B7"/>
    <a:srgbClr val="BFC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4660"/>
  </p:normalViewPr>
  <p:slideViewPr>
    <p:cSldViewPr snapToObjects="1">
      <p:cViewPr>
        <p:scale>
          <a:sx n="100" d="100"/>
          <a:sy n="100" d="100"/>
        </p:scale>
        <p:origin x="-1332" y="-72"/>
      </p:cViewPr>
      <p:guideLst>
        <p:guide orient="horz" pos="3816"/>
        <p:guide pos="21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_rels/chart5.xml.rels><?xml version="1.0" encoding="UTF-8" standalone="yes"?>
<Relationships xmlns="http://schemas.openxmlformats.org/package/2006/relationships"><Relationship Id="rId4" Type="http://schemas.microsoft.com/office/2011/relationships/chartColorStyle" Target="colors5.xml"/><Relationship Id="rId3" Type="http://schemas.microsoft.com/office/2011/relationships/chartStyle" Target="style5.xml"/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_rels/chart6.xml.rels><?xml version="1.0" encoding="UTF-8" standalone="yes"?>
<Relationships xmlns="http://schemas.openxmlformats.org/package/2006/relationships"><Relationship Id="rId4" Type="http://schemas.microsoft.com/office/2011/relationships/chartColorStyle" Target="colors6.xml"/><Relationship Id="rId3" Type="http://schemas.microsoft.com/office/2011/relationships/chartStyle" Target="style6.xml"/><Relationship Id="rId2" Type="http://schemas.openxmlformats.org/officeDocument/2006/relationships/chartUserShapes" Target="../drawings/drawing3.xml"/><Relationship Id="rId1" Type="http://schemas.openxmlformats.org/officeDocument/2006/relationships/oleObject" Target="file:///D:\&#26085;&#24120;&#21150;&#20844;&#25991;&#20214;\&#30740;&#31350;&#37096;\2020&#32418;&#40657;&#27036;&#26041;&#26696;\10&#26376;\202010&#20998;&#26512;&#27719;&#24635;&#25968;&#2545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200" b="1">
                <a:solidFill>
                  <a:sysClr val="windowText" lastClr="000000"/>
                </a:solidFill>
              </a:rPr>
              <a:t>10</a:t>
            </a:r>
            <a:r>
              <a:rPr sz="1200" b="1">
                <a:solidFill>
                  <a:sysClr val="windowText" lastClr="000000"/>
                </a:solidFill>
              </a:rPr>
              <a:t>月人均网签TOP10机构</a:t>
            </a:r>
            <a:endParaRPr sz="1200" b="1">
              <a:solidFill>
                <a:sysClr val="windowText" lastClr="0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74723212610246"/>
          <c:y val="0.273013788575181"/>
          <c:w val="0.476674798273597"/>
          <c:h val="0.6547603414313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[202010分析汇总数据.xlsx]汇总分析!$E$3</c:f>
              <c:strCache>
                <c:ptCount val="1"/>
                <c:pt idx="0">
                  <c:v>10月人均网签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[202010分析汇总数据.xlsx]汇总分析!$D$4:$D$13</c:f>
              <c:strCache>
                <c:ptCount val="10"/>
                <c:pt idx="0">
                  <c:v>深圳市嘉诚房地产经纪有限公司</c:v>
                </c:pt>
                <c:pt idx="1">
                  <c:v>深圳糯家房地产经纪有限公司</c:v>
                </c:pt>
                <c:pt idx="2">
                  <c:v>深圳市天秤不动产有限责任公司</c:v>
                </c:pt>
                <c:pt idx="3">
                  <c:v>深圳市百年创道房地产投资顾问有限公司</c:v>
                </c:pt>
                <c:pt idx="4">
                  <c:v>深圳市览众房地产经纪有限公司</c:v>
                </c:pt>
                <c:pt idx="5">
                  <c:v>深圳市广富房地产经纪有限公司</c:v>
                </c:pt>
                <c:pt idx="6">
                  <c:v>深圳市龙岐房地产经纪有限公司</c:v>
                </c:pt>
                <c:pt idx="7">
                  <c:v>深圳创微地产信息科技有限公司</c:v>
                </c:pt>
                <c:pt idx="8">
                  <c:v>深圳市陆捌房地产经纪有限公司</c:v>
                </c:pt>
                <c:pt idx="9">
                  <c:v>深圳市智恒房地产经纪有限公司</c:v>
                </c:pt>
              </c:strCache>
            </c:strRef>
          </c:cat>
          <c:val>
            <c:numRef>
              <c:f>[202010分析汇总数据.xlsx]汇总分析!$E$4:$E$13</c:f>
              <c:numCache>
                <c:formatCode>0.00_ </c:formatCode>
                <c:ptCount val="10"/>
                <c:pt idx="0">
                  <c:v>1.7</c:v>
                </c:pt>
                <c:pt idx="1">
                  <c:v>1.67716535433071</c:v>
                </c:pt>
                <c:pt idx="2">
                  <c:v>0.583333333333333</c:v>
                </c:pt>
                <c:pt idx="3">
                  <c:v>0.384615384615385</c:v>
                </c:pt>
                <c:pt idx="4">
                  <c:v>0.37984496124031</c:v>
                </c:pt>
                <c:pt idx="5">
                  <c:v>0.355555555555556</c:v>
                </c:pt>
                <c:pt idx="6">
                  <c:v>0.333333333333333</c:v>
                </c:pt>
                <c:pt idx="7">
                  <c:v>0.297872340425532</c:v>
                </c:pt>
                <c:pt idx="8">
                  <c:v>0.28</c:v>
                </c:pt>
                <c:pt idx="9">
                  <c:v>0.272727272727273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82509851"/>
        <c:axId val="555182580"/>
      </c:barChart>
      <c:catAx>
        <c:axId val="88250985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55182580"/>
        <c:crosses val="autoZero"/>
        <c:auto val="1"/>
        <c:lblAlgn val="ctr"/>
        <c:lblOffset val="100"/>
        <c:noMultiLvlLbl val="0"/>
      </c:catAx>
      <c:valAx>
        <c:axId val="555182580"/>
        <c:scaling>
          <c:orientation val="minMax"/>
        </c:scaling>
        <c:delete val="0"/>
        <c:axPos val="t"/>
        <c:numFmt formatCode="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8825098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</a:rPr>
              <a:t>10</a:t>
            </a:r>
            <a:r>
              <a:rPr altLang="en-US" sz="1000" b="1">
                <a:solidFill>
                  <a:schemeClr val="tx1"/>
                </a:solidFill>
              </a:rPr>
              <a:t>月三星级及以上星级人员占比TOP10机构</a:t>
            </a:r>
            <a:endParaRPr altLang="en-US" sz="10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7393551897701"/>
          <c:y val="0.240715036803365"/>
          <c:w val="0.591307305128554"/>
          <c:h val="0.7130178759200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[202010分析汇总数据.xlsx]汇总分析!$E$26</c:f>
              <c:strCache>
                <c:ptCount val="1"/>
                <c:pt idx="0">
                  <c:v>三星级及以上星级人员占比TOP10机构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[202010分析汇总数据.xlsx]汇总分析!$D$27:$D$36</c:f>
              <c:strCache>
                <c:ptCount val="10"/>
                <c:pt idx="0">
                  <c:v>深圳市招华房地产经纪有限公司</c:v>
                </c:pt>
                <c:pt idx="1">
                  <c:v>深圳市超然房地产经纪有限公司</c:v>
                </c:pt>
                <c:pt idx="2">
                  <c:v>深圳市百年创道房地产投资顾问有限公司</c:v>
                </c:pt>
                <c:pt idx="3">
                  <c:v>深圳市创丰房地产经纪有限公司</c:v>
                </c:pt>
                <c:pt idx="4">
                  <c:v>深圳市根基房地产经纪有限公司</c:v>
                </c:pt>
                <c:pt idx="5">
                  <c:v>深圳市壹房网房地产有限公司</c:v>
                </c:pt>
                <c:pt idx="6">
                  <c:v>深圳市中部房地产有限公司</c:v>
                </c:pt>
                <c:pt idx="7">
                  <c:v>深圳市深湾汇房地产有限公司</c:v>
                </c:pt>
                <c:pt idx="8">
                  <c:v>深圳市世洲房地产经纪有限公司</c:v>
                </c:pt>
                <c:pt idx="9">
                  <c:v>深圳市中投房地产经纪有限公司</c:v>
                </c:pt>
              </c:strCache>
            </c:strRef>
          </c:cat>
          <c:val>
            <c:numRef>
              <c:f>[202010分析汇总数据.xlsx]汇总分析!$E$27:$E$36</c:f>
              <c:numCache>
                <c:formatCode>0%</c:formatCode>
                <c:ptCount val="10"/>
                <c:pt idx="0">
                  <c:v>0.6</c:v>
                </c:pt>
                <c:pt idx="1">
                  <c:v>0.428571428571429</c:v>
                </c:pt>
                <c:pt idx="2">
                  <c:v>0.384615384615385</c:v>
                </c:pt>
                <c:pt idx="3">
                  <c:v>0.3</c:v>
                </c:pt>
                <c:pt idx="4">
                  <c:v>0.285714285714286</c:v>
                </c:pt>
                <c:pt idx="5">
                  <c:v>0.272727272727273</c:v>
                </c:pt>
                <c:pt idx="6">
                  <c:v>0.238095238095238</c:v>
                </c:pt>
                <c:pt idx="7">
                  <c:v>0.230769230769231</c:v>
                </c:pt>
                <c:pt idx="8">
                  <c:v>0.227272727272727</c:v>
                </c:pt>
                <c:pt idx="9">
                  <c:v>0.222222222222222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790442716"/>
        <c:axId val="194077938"/>
      </c:barChart>
      <c:catAx>
        <c:axId val="79044271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94077938"/>
        <c:crosses val="autoZero"/>
        <c:auto val="1"/>
        <c:lblAlgn val="ctr"/>
        <c:lblOffset val="100"/>
        <c:noMultiLvlLbl val="0"/>
      </c:catAx>
      <c:valAx>
        <c:axId val="194077938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7904427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9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</a:rPr>
              <a:t>10</a:t>
            </a:r>
            <a:r>
              <a:rPr altLang="en-US" sz="1000" b="1">
                <a:solidFill>
                  <a:schemeClr val="tx1"/>
                </a:solidFill>
              </a:rPr>
              <a:t>月</a:t>
            </a:r>
            <a:r>
              <a:rPr sz="1000" b="1">
                <a:solidFill>
                  <a:schemeClr val="tx1"/>
                </a:solidFill>
              </a:rPr>
              <a:t>五星星级人员占比TOP10机构</a:t>
            </a:r>
            <a:endParaRPr sz="1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34453227931489"/>
          <c:y val="0.026167861988757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52674571805007"/>
          <c:y val="0.23349486334561"/>
          <c:w val="0.489420289855072"/>
          <c:h val="0.66163985268462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[202010分析汇总数据.xlsx]汇总分析!$D$48:$D$57</c:f>
              <c:strCache>
                <c:ptCount val="10"/>
                <c:pt idx="0">
                  <c:v>深圳市招华房地产经纪有限公司</c:v>
                </c:pt>
                <c:pt idx="1">
                  <c:v>深圳市百年创道房地产投资顾问有限公司</c:v>
                </c:pt>
                <c:pt idx="2">
                  <c:v>深圳市超然房地产经纪有限公司</c:v>
                </c:pt>
                <c:pt idx="3">
                  <c:v>深圳市创丰房地产经纪有限公司</c:v>
                </c:pt>
                <c:pt idx="4">
                  <c:v>深圳市根基房地产经纪有限公司</c:v>
                </c:pt>
                <c:pt idx="5">
                  <c:v>深圳市中部房地产有限公司</c:v>
                </c:pt>
                <c:pt idx="6">
                  <c:v>深圳市深湾汇房地产有限公司</c:v>
                </c:pt>
                <c:pt idx="7">
                  <c:v>深圳市世洲房地产经纪有限公司</c:v>
                </c:pt>
                <c:pt idx="8">
                  <c:v>深圳市创熙房地产投资顾问有限公司</c:v>
                </c:pt>
                <c:pt idx="9">
                  <c:v>深圳市新佳业房地产有限公司</c:v>
                </c:pt>
              </c:strCache>
            </c:strRef>
          </c:cat>
          <c:val>
            <c:numRef>
              <c:f>[202010分析汇总数据.xlsx]汇总分析!$E$48:$E$57</c:f>
              <c:numCache>
                <c:formatCode>0%</c:formatCode>
                <c:ptCount val="10"/>
                <c:pt idx="0">
                  <c:v>0.6</c:v>
                </c:pt>
                <c:pt idx="1">
                  <c:v>0.384615384615385</c:v>
                </c:pt>
                <c:pt idx="2">
                  <c:v>0.357142857142857</c:v>
                </c:pt>
                <c:pt idx="3">
                  <c:v>0.3</c:v>
                </c:pt>
                <c:pt idx="4">
                  <c:v>0.285714285714286</c:v>
                </c:pt>
                <c:pt idx="5">
                  <c:v>0.238095238095238</c:v>
                </c:pt>
                <c:pt idx="6">
                  <c:v>0.230769230769231</c:v>
                </c:pt>
                <c:pt idx="7">
                  <c:v>0.227272727272727</c:v>
                </c:pt>
                <c:pt idx="8">
                  <c:v>0.2</c:v>
                </c:pt>
                <c:pt idx="9">
                  <c:v>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29382315"/>
        <c:axId val="553886932"/>
      </c:barChart>
      <c:catAx>
        <c:axId val="929382315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53886932"/>
        <c:crosses val="autoZero"/>
        <c:auto val="1"/>
        <c:lblAlgn val="ctr"/>
        <c:lblOffset val="100"/>
        <c:noMultiLvlLbl val="0"/>
      </c:catAx>
      <c:valAx>
        <c:axId val="553886932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293823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</a:rPr>
              <a:t>10</a:t>
            </a:r>
            <a:r>
              <a:rPr altLang="en-US" sz="1000" b="1">
                <a:solidFill>
                  <a:schemeClr val="tx1"/>
                </a:solidFill>
              </a:rPr>
              <a:t>月</a:t>
            </a:r>
            <a:r>
              <a:rPr sz="1000" b="1">
                <a:solidFill>
                  <a:schemeClr val="tx1"/>
                </a:solidFill>
              </a:rPr>
              <a:t>大专及以上学历星级人员占比TOP10机构</a:t>
            </a:r>
            <a:endParaRPr sz="10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73117408906883"/>
          <c:y val="0.268088631186581"/>
          <c:w val="0.404750337381916"/>
          <c:h val="0.6863532822530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[202010分析汇总数据.xlsx]汇总分析!$E$99</c:f>
              <c:strCache>
                <c:ptCount val="1"/>
                <c:pt idx="0">
                  <c:v>大专及以上学历占比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[202010分析汇总数据.xlsx]汇总分析!$D$100:$D$109</c:f>
              <c:strCache>
                <c:ptCount val="10"/>
                <c:pt idx="0">
                  <c:v>深圳丽兹行房地产投资顾问有限公司</c:v>
                </c:pt>
                <c:pt idx="1">
                  <c:v>深圳全家信息科技有限公司</c:v>
                </c:pt>
                <c:pt idx="2">
                  <c:v>深圳市道远商业不动产咨询有限公司</c:v>
                </c:pt>
                <c:pt idx="3">
                  <c:v>深圳市云房网络科技有限公司</c:v>
                </c:pt>
                <c:pt idx="4">
                  <c:v>深圳市房贷通置业代理服务有限公司</c:v>
                </c:pt>
                <c:pt idx="5">
                  <c:v>深圳市华家房地产经纪有限公司</c:v>
                </c:pt>
                <c:pt idx="6">
                  <c:v>深圳链家房地产经纪有限公司</c:v>
                </c:pt>
                <c:pt idx="7">
                  <c:v>深圳市有居房地产经纪有限公司</c:v>
                </c:pt>
                <c:pt idx="8">
                  <c:v>深圳市根基房地产经纪有限公司</c:v>
                </c:pt>
                <c:pt idx="9">
                  <c:v>深圳市恋尚家房地产经纪服务有限公司</c:v>
                </c:pt>
              </c:strCache>
            </c:strRef>
          </c:cat>
          <c:val>
            <c:numRef>
              <c:f>[202010分析汇总数据.xlsx]汇总分析!$E$100:$E$109</c:f>
              <c:numCache>
                <c:formatCode>0%</c:formatCode>
                <c:ptCount val="10"/>
                <c:pt idx="0">
                  <c:v>1</c:v>
                </c:pt>
                <c:pt idx="1">
                  <c:v>0.846153846153846</c:v>
                </c:pt>
                <c:pt idx="2">
                  <c:v>0.818181818181818</c:v>
                </c:pt>
                <c:pt idx="3">
                  <c:v>0.8125</c:v>
                </c:pt>
                <c:pt idx="4">
                  <c:v>0.735294117647059</c:v>
                </c:pt>
                <c:pt idx="5">
                  <c:v>0.705882352941176</c:v>
                </c:pt>
                <c:pt idx="6">
                  <c:v>0.677824267782427</c:v>
                </c:pt>
                <c:pt idx="7">
                  <c:v>0.666666666666667</c:v>
                </c:pt>
                <c:pt idx="8">
                  <c:v>0.642857142857143</c:v>
                </c:pt>
                <c:pt idx="9">
                  <c:v>0.636363636363636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479859710"/>
        <c:axId val="580464891"/>
      </c:barChart>
      <c:catAx>
        <c:axId val="47985971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80464891"/>
        <c:crosses val="autoZero"/>
        <c:auto val="1"/>
        <c:lblAlgn val="ctr"/>
        <c:lblOffset val="100"/>
        <c:noMultiLvlLbl val="0"/>
      </c:catAx>
      <c:valAx>
        <c:axId val="580464891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47985971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</a:rPr>
              <a:t>2020</a:t>
            </a:r>
            <a:r>
              <a:rPr altLang="en-US" sz="1000" b="1">
                <a:solidFill>
                  <a:schemeClr val="tx1"/>
                </a:solidFill>
              </a:rPr>
              <a:t>年</a:t>
            </a:r>
            <a:r>
              <a:rPr lang="en-US" altLang="zh-CN" sz="1000" b="1">
                <a:solidFill>
                  <a:schemeClr val="tx1"/>
                </a:solidFill>
              </a:rPr>
              <a:t>10</a:t>
            </a:r>
            <a:r>
              <a:rPr altLang="en-US" sz="1000" b="1">
                <a:solidFill>
                  <a:schemeClr val="tx1"/>
                </a:solidFill>
              </a:rPr>
              <a:t>月</a:t>
            </a:r>
            <a:r>
              <a:rPr sz="1000" b="1">
                <a:solidFill>
                  <a:schemeClr val="tx1"/>
                </a:solidFill>
              </a:rPr>
              <a:t>业绩申报宗数TOP10机构</a:t>
            </a:r>
            <a:endParaRPr sz="1000" b="1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40878257765084"/>
          <c:y val="0.207217630853994"/>
          <c:w val="0.532077829346662"/>
          <c:h val="0.7374104683195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[202010分析汇总数据.xlsx]汇总分析!$E$125</c:f>
              <c:strCache>
                <c:ptCount val="1"/>
                <c:pt idx="0">
                  <c:v>业绩申报宗数TOP10机构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[202010分析汇总数据.xlsx]汇总分析!$D$126:$D$135</c:f>
              <c:strCache>
                <c:ptCount val="10"/>
                <c:pt idx="0">
                  <c:v>深圳市乐有家房产交易有限公司</c:v>
                </c:pt>
                <c:pt idx="1">
                  <c:v>深圳链家房地产经纪有限公司</c:v>
                </c:pt>
                <c:pt idx="2">
                  <c:v>深圳丽兹行房地产投资顾问有限公司</c:v>
                </c:pt>
                <c:pt idx="3">
                  <c:v>深圳市世华房地产投资顾问有限公司</c:v>
                </c:pt>
                <c:pt idx="4">
                  <c:v>美联物业代理(深圳)有限公司</c:v>
                </c:pt>
                <c:pt idx="5">
                  <c:v>深圳市嘉亿房地产经纪有限公司</c:v>
                </c:pt>
                <c:pt idx="6">
                  <c:v>中原地产代理（深圳）有限公司</c:v>
                </c:pt>
                <c:pt idx="7">
                  <c:v>深圳家世界投资顾问有限公司</c:v>
                </c:pt>
                <c:pt idx="8">
                  <c:v>深圳市云联地产有限公司</c:v>
                </c:pt>
                <c:pt idx="9">
                  <c:v>深圳市建润房地产投资咨询有限公司</c:v>
                </c:pt>
              </c:strCache>
            </c:strRef>
          </c:cat>
          <c:val>
            <c:numRef>
              <c:f>[202010分析汇总数据.xlsx]汇总分析!$E$126:$E$135</c:f>
              <c:numCache>
                <c:formatCode>General</c:formatCode>
                <c:ptCount val="10"/>
                <c:pt idx="0">
                  <c:v>180</c:v>
                </c:pt>
                <c:pt idx="1">
                  <c:v>81</c:v>
                </c:pt>
                <c:pt idx="2">
                  <c:v>61</c:v>
                </c:pt>
                <c:pt idx="3">
                  <c:v>38</c:v>
                </c:pt>
                <c:pt idx="4">
                  <c:v>29</c:v>
                </c:pt>
                <c:pt idx="5">
                  <c:v>29</c:v>
                </c:pt>
                <c:pt idx="6">
                  <c:v>19</c:v>
                </c:pt>
                <c:pt idx="7">
                  <c:v>17</c:v>
                </c:pt>
                <c:pt idx="8">
                  <c:v>15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198320680"/>
        <c:axId val="916034719"/>
      </c:barChart>
      <c:catAx>
        <c:axId val="198320680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916034719"/>
        <c:crosses val="autoZero"/>
        <c:auto val="1"/>
        <c:lblAlgn val="ctr"/>
        <c:lblOffset val="100"/>
        <c:noMultiLvlLbl val="0"/>
      </c:catAx>
      <c:valAx>
        <c:axId val="916034719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98320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/>
              <a:t>2020</a:t>
            </a:r>
            <a:r>
              <a:rPr altLang="en-US" sz="1000"/>
              <a:t>年</a:t>
            </a:r>
            <a:r>
              <a:rPr lang="en-US" altLang="zh-CN" sz="1000"/>
              <a:t>10</a:t>
            </a:r>
            <a:r>
              <a:rPr altLang="en-US" sz="1000"/>
              <a:t>月</a:t>
            </a:r>
            <a:r>
              <a:rPr sz="1000"/>
              <a:t>业绩申报宗数TOP10人员</a:t>
            </a:r>
            <a:endParaRPr sz="1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[202010分析汇总数据.xlsx]汇总分析!$E$153</c:f>
              <c:strCache>
                <c:ptCount val="1"/>
                <c:pt idx="0">
                  <c:v>业绩申报宗数TOP10人员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[202010分析汇总数据.xlsx]汇总分析!$D$154:$D$163</c:f>
              <c:strCache>
                <c:ptCount val="10"/>
                <c:pt idx="0">
                  <c:v>王涛，J159500(GX)</c:v>
                </c:pt>
                <c:pt idx="1">
                  <c:v>程泽远，J243458</c:v>
                </c:pt>
                <c:pt idx="2">
                  <c:v>王晓秦，J152335</c:v>
                </c:pt>
                <c:pt idx="3">
                  <c:v>李福禄，J218039</c:v>
                </c:pt>
                <c:pt idx="4">
                  <c:v>邓鹏，J149835</c:v>
                </c:pt>
                <c:pt idx="5">
                  <c:v>赵炎，J218662</c:v>
                </c:pt>
                <c:pt idx="6">
                  <c:v>叶身露，J148995</c:v>
                </c:pt>
                <c:pt idx="7">
                  <c:v>林承春，J204668</c:v>
                </c:pt>
                <c:pt idx="8">
                  <c:v>吴思安，J152510</c:v>
                </c:pt>
                <c:pt idx="9">
                  <c:v>王佩，J233545</c:v>
                </c:pt>
              </c:strCache>
            </c:strRef>
          </c:cat>
          <c:val>
            <c:numRef>
              <c:f>[202010分析汇总数据.xlsx]汇总分析!$E$154:$E$163</c:f>
              <c:numCache>
                <c:formatCode>General</c:formatCode>
                <c:ptCount val="10"/>
                <c:pt idx="0">
                  <c:v>52</c:v>
                </c:pt>
                <c:pt idx="1">
                  <c:v>35</c:v>
                </c:pt>
                <c:pt idx="2">
                  <c:v>16</c:v>
                </c:pt>
                <c:pt idx="3">
                  <c:v>16</c:v>
                </c:pt>
                <c:pt idx="4">
                  <c:v>13</c:v>
                </c:pt>
                <c:pt idx="5">
                  <c:v>13</c:v>
                </c:pt>
                <c:pt idx="6">
                  <c:v>12</c:v>
                </c:pt>
                <c:pt idx="7">
                  <c:v>11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637990574"/>
        <c:axId val="120602726"/>
      </c:barChart>
      <c:catAx>
        <c:axId val="637990574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0602726"/>
        <c:crosses val="autoZero"/>
        <c:auto val="1"/>
        <c:lblAlgn val="ctr"/>
        <c:lblOffset val="100"/>
        <c:noMultiLvlLbl val="0"/>
      </c:catAx>
      <c:valAx>
        <c:axId val="12060272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63799057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0.862295081967213</cdr:x>
      <cdr:y>0</cdr:y>
    </cdr:from>
    <cdr:to>
      <cdr:x>1</cdr:x>
      <cdr:y>0.070995670995671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4008120" y="0"/>
          <a:ext cx="640080" cy="20828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700"/>
            <a:t>单位：套</a:t>
          </a:r>
          <a:endParaRPr lang="zh-CN" altLang="en-US" sz="7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0.871940732901177</cdr:x>
      <cdr:y>0</cdr:y>
    </cdr:from>
    <cdr:to>
      <cdr:x>1</cdr:x>
      <cdr:y>0.0841219768664564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4185285" y="0"/>
          <a:ext cx="614680" cy="25400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700"/>
            <a:t>单位：宗</a:t>
          </a:r>
          <a:endParaRPr lang="zh-CN" altLang="en-US" sz="7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0.85596994155302</cdr:x>
      <cdr:y>0</cdr:y>
    </cdr:from>
    <cdr:to>
      <cdr:x>1</cdr:x>
      <cdr:y>0.0809061488673139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3905885" y="0"/>
          <a:ext cx="657225" cy="23812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p>
          <a:r>
            <a:rPr lang="zh-CN" altLang="en-US" sz="700"/>
            <a:t>单位：宗</a:t>
          </a:r>
          <a:endParaRPr lang="zh-CN" altLang="en-US" sz="7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B28EB-5213-4709-8088-38E0CC67D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789399"/>
            <a:ext cx="5829300" cy="261473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6912398"/>
            <a:ext cx="4800600" cy="31173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7838570"/>
            <a:ext cx="5829300" cy="24227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5170183"/>
            <a:ext cx="5829300" cy="26683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7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2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730512"/>
            <a:ext cx="303014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868460"/>
            <a:ext cx="303014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730512"/>
            <a:ext cx="303133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868460"/>
            <a:ext cx="303133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485675"/>
            <a:ext cx="2256235" cy="20669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485676"/>
            <a:ext cx="3833813" cy="104109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2552619"/>
            <a:ext cx="2256235" cy="8344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8538846"/>
            <a:ext cx="4114800" cy="10080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089945"/>
            <a:ext cx="4114800" cy="7319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9546905"/>
            <a:ext cx="4114800" cy="14316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652274"/>
            <a:ext cx="1157288" cy="1387562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652274"/>
            <a:ext cx="3357563" cy="1387562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846284"/>
            <a:ext cx="6172200" cy="8050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11306066"/>
            <a:ext cx="21717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ags" Target="../tags/tag1.xml"/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5347970" y="165735"/>
            <a:ext cx="1377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zh-CN" altLang="en-US" sz="24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 </a:t>
            </a:r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榜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635" y="826135"/>
            <a:ext cx="6858635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50800" y="826135"/>
            <a:ext cx="67538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市场调整期，中小企业仍大有可为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5" y="1518285"/>
            <a:ext cx="680466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细分领域，中小企业强于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龙头机构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从业人员学历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提高明显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业绩申报方面，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龙头机构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继续保持优势，丽兹行首进前三；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行业“牛人”无处不在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，单人月开单</a:t>
            </a:r>
            <a:r>
              <a:rPr lang="en-US" alt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52</a:t>
            </a:r>
            <a:r>
              <a:rPr lang="zh-CN" altLang="en-US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宗不在话下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市场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低迷期，</a:t>
            </a:r>
            <a:r>
              <a:rPr lang="en-US" alt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资金纠纷</a:t>
            </a:r>
            <a:r>
              <a:rPr lang="en-US" alt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成投诉高发点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☆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本月无机构、人员被列入黑名单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-1905" y="3195320"/>
            <a:ext cx="6858635" cy="457200"/>
          </a:xfrm>
          <a:prstGeom prst="flowChartProcess">
            <a:avLst/>
          </a:prstGeom>
          <a:gradFill>
            <a:gsLst>
              <a:gs pos="7500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红榜•10月行业素质发展指标</a:t>
            </a:r>
            <a:r>
              <a:rPr lang="en-US" altLang="zh-CN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中小机构依然</a:t>
            </a:r>
            <a:r>
              <a:rPr lang="en-US" altLang="zh-CN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牛气十足</a:t>
            </a:r>
            <a:r>
              <a:rPr lang="en-US" altLang="zh-CN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en-US" altLang="zh-CN" sz="1700" b="1">
              <a:solidFill>
                <a:srgbClr val="FFC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505200" y="5653405"/>
            <a:ext cx="362077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zh-CN" sz="1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注：剔除</a:t>
            </a:r>
            <a:r>
              <a:rPr lang="zh-CN" sz="1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疑似合同打印点</a:t>
            </a:r>
            <a:r>
              <a:rPr lang="zh-CN" sz="1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及</a:t>
            </a:r>
            <a:r>
              <a:rPr lang="zh-CN" sz="1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少于10人</a:t>
            </a:r>
            <a:r>
              <a:rPr lang="zh-CN" sz="1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的中介机构</a:t>
            </a:r>
            <a:endParaRPr lang="zh-CN" altLang="en-US" sz="1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6050" y="3805555"/>
            <a:ext cx="3421380" cy="1694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ts val="2500"/>
              </a:lnSpc>
            </a:pP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月人均网签前十机构排名，仍不见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龙头机构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身影；环比</a:t>
            </a:r>
            <a:r>
              <a:rPr 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上月网签前十机构榜单人均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0.77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单，本月则下滑至</a:t>
            </a:r>
            <a:r>
              <a:rPr lang="en-US" altLang="zh-CN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0.63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单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，但仍高出全行业人均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0.12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单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425%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！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90315" y="5898515"/>
            <a:ext cx="299212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招华地产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超然地产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与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百年创道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，依然坚守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月三星级及以上人员占比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榜单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前三甲！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根基地产、世洲地产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与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中投房地产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均进入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月榜单。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113665" y="9753600"/>
            <a:ext cx="351155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zh-CN" sz="1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注：榜单只核计有</a:t>
            </a:r>
            <a:r>
              <a:rPr lang="zh-CN" sz="1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10名及以上</a:t>
            </a:r>
            <a:r>
              <a:rPr lang="zh-CN" sz="1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星级人员机构</a:t>
            </a:r>
            <a:endParaRPr lang="zh-CN" sz="10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70885" y="11820525"/>
            <a:ext cx="3511550" cy="245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zh-CN" sz="1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注：榜单只核计有</a:t>
            </a:r>
            <a:r>
              <a:rPr lang="zh-CN" sz="1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10名及以上</a:t>
            </a:r>
            <a:r>
              <a:rPr lang="zh-CN" sz="10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星级人员机构</a:t>
            </a:r>
            <a:endParaRPr lang="zh-CN" sz="1000" b="1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60325" y="1194435"/>
            <a:ext cx="143573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本月看点：</a:t>
            </a:r>
            <a:endParaRPr lang="zh-CN" altLang="en-US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31895" y="7819390"/>
            <a:ext cx="299212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招华地产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百年创道与</a:t>
            </a:r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超然地产，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依然霸占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月五星级人员占比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榜单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前三甲！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endParaRPr lang="zh-CN" altLang="en-US" sz="160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其中招华地产高星级人员占比优势持续扩大！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r>
              <a:rPr lang="zh-CN" altLang="en-US"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创熙地产本次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进入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月榜单。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6050" y="10179685"/>
            <a:ext cx="299212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sz="160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丽兹行</a:t>
            </a:r>
            <a:r>
              <a:rPr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经纪人员</a:t>
            </a:r>
            <a:r>
              <a:rPr 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依然能做到</a:t>
            </a:r>
            <a:r>
              <a:rPr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全科班出生</a:t>
            </a:r>
            <a:r>
              <a:rPr 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，远远领先行业水平；</a:t>
            </a:r>
            <a:endParaRPr lang="zh-CN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/>
            <a:r>
              <a:rPr 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值得关注的是，</a:t>
            </a:r>
            <a:r>
              <a:rPr lang="en-US" altLang="zh-CN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</a:t>
            </a:r>
            <a:r>
              <a:rPr lang="zh-CN" altLang="en-US" sz="16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月星级人员学历占比前十榜单中的后五名机构，高学历人员在机构中的占比相比上月有较大幅的提升。</a:t>
            </a:r>
            <a:endParaRPr lang="zh-CN" altLang="en-US" sz="16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graphicFrame>
        <p:nvGraphicFramePr>
          <p:cNvPr id="25" name="图表 24"/>
          <p:cNvGraphicFramePr/>
          <p:nvPr/>
        </p:nvGraphicFramePr>
        <p:xfrm>
          <a:off x="3397885" y="3653155"/>
          <a:ext cx="3383915" cy="1934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1" name="图表 30"/>
          <p:cNvGraphicFramePr/>
          <p:nvPr/>
        </p:nvGraphicFramePr>
        <p:xfrm>
          <a:off x="146050" y="5587365"/>
          <a:ext cx="3585845" cy="223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图表 33"/>
          <p:cNvGraphicFramePr/>
          <p:nvPr/>
        </p:nvGraphicFramePr>
        <p:xfrm>
          <a:off x="50800" y="7820025"/>
          <a:ext cx="3624580" cy="193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/>
          <p:nvPr/>
        </p:nvGraphicFramePr>
        <p:xfrm>
          <a:off x="3270885" y="9753600"/>
          <a:ext cx="3453130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251835" y="3605530"/>
            <a:ext cx="3629025" cy="21431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深圳房地产中介行业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永远不缺“牛人”。10月业绩申报宗数前十人员人均开单量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达到了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19单，环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比上月前十人员人均</a:t>
            </a:r>
            <a:r>
              <a:rPr lang="en-US" alt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17</a:t>
            </a:r>
            <a:r>
              <a:rPr lang="zh-CN" altLang="en-US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单的量，高出了</a:t>
            </a:r>
            <a:r>
              <a:rPr lang="en-US" alt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</a:t>
            </a:r>
            <a:r>
              <a:rPr lang="zh-CN" altLang="en-US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单！</a:t>
            </a:r>
            <a:endParaRPr lang="zh-CN" altLang="en-US" sz="1500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endParaRPr sz="1500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其中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业绩申报排名第一的经纪人，月度总开单达到52宗，远远高于平均水平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，并且与榜单中其他经纪人的差距十分巨大。</a:t>
            </a:r>
            <a:endParaRPr lang="zh-CN" altLang="en-US" sz="1500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635" y="843280"/>
            <a:ext cx="6858635" cy="457200"/>
          </a:xfrm>
          <a:prstGeom prst="flowChartProcess">
            <a:avLst/>
          </a:prstGeom>
          <a:gradFill>
            <a:gsLst>
              <a:gs pos="8000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红</a:t>
            </a:r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榜•10月业绩申报榜—龙头机构继续保持优势，丽兹行首进前三</a:t>
            </a:r>
            <a:endParaRPr lang="zh-CN" altLang="en-US" sz="1700" b="1">
              <a:solidFill>
                <a:srgbClr val="FFC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-17780" y="1517650"/>
            <a:ext cx="3263265" cy="1886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10月业绩申报榜，整体看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龙头机构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继续保持着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规模优势，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依然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占据着榜单的前几位，但同时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r>
              <a:rPr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丽兹行异军突起，以</a:t>
            </a: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月</a:t>
            </a:r>
            <a:r>
              <a:rPr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申报61宗的</a:t>
            </a: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业绩申报数，夺走了上月</a:t>
            </a: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Q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房网所占据的季军位置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而上月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勇夺第四位置的</a:t>
            </a: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成宏地产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本月很遗憾，没能上榜。</a:t>
            </a:r>
            <a:endParaRPr lang="zh-CN" sz="1500" dirty="0" smtClean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-635" y="5931535"/>
            <a:ext cx="6858635" cy="457200"/>
          </a:xfrm>
          <a:prstGeom prst="flowChartProcess">
            <a:avLst/>
          </a:prstGeom>
          <a:gradFill>
            <a:gsLst>
              <a:gs pos="8100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红榜•</a:t>
            </a:r>
            <a:r>
              <a:rPr lang="en-US" altLang="zh-CN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10月文明榜样</a:t>
            </a:r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名单</a:t>
            </a:r>
            <a:r>
              <a:rPr lang="en-US" altLang="zh-CN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1700" b="1">
                <a:solidFill>
                  <a:srgbClr val="FFC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行业有为，善不分大小</a:t>
            </a:r>
            <a:endParaRPr lang="en-US" altLang="zh-CN" sz="1700" b="1">
              <a:solidFill>
                <a:srgbClr val="FFC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8125" y="6388735"/>
            <a:ext cx="6405245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宋体" panose="02010600030101010101" pitchFamily="2" charset="-122"/>
                <a:sym typeface="+mn-ea"/>
              </a:rPr>
              <a:t>文明榜样主要是本月业内各机构从业人员自发开展好人好事、助人为乐等先进事迹的名单。</a:t>
            </a:r>
            <a:endParaRPr sz="1500" dirty="0" smtClean="0">
              <a:latin typeface="仿宋" panose="02010609060101010101" charset="-122"/>
              <a:ea typeface="仿宋" panose="02010609060101010101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382270" y="7039188"/>
          <a:ext cx="6172200" cy="28124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9460"/>
                <a:gridCol w="2193925"/>
                <a:gridCol w="1948815"/>
              </a:tblGrid>
              <a:tr h="5702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FFC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文明表彰榜样</a:t>
                      </a:r>
                      <a:endParaRPr lang="en-US" altLang="en-US" sz="1400" b="1">
                        <a:solidFill>
                          <a:srgbClr val="FFC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9000">
                          <a:srgbClr val="E30000"/>
                        </a:gs>
                        <a:gs pos="100000">
                          <a:srgbClr val="76030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FFC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所在机构名称</a:t>
                      </a:r>
                      <a:endParaRPr lang="en-US" altLang="en-US" sz="1400" b="1">
                        <a:solidFill>
                          <a:srgbClr val="FFC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9000">
                          <a:srgbClr val="E30000"/>
                        </a:gs>
                        <a:gs pos="100000">
                          <a:srgbClr val="760303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rgbClr val="FFC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表彰文明事迹</a:t>
                      </a:r>
                      <a:endParaRPr lang="en-US" altLang="en-US" sz="1400" b="1">
                        <a:solidFill>
                          <a:srgbClr val="FFC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9000">
                          <a:srgbClr val="E30000"/>
                        </a:gs>
                        <a:gs pos="100000">
                          <a:srgbClr val="760303"/>
                        </a:gs>
                      </a:gsLst>
                      <a:lin ang="5400000" scaled="0"/>
                    </a:gradFill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黄佳民（星级服务牌：J118236）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美联物业代理(深圳)有限公司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助人为乐，帮助老爷爷抬轮椅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25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樊宇辉（星级服务牌：J269717）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陈广新（星级服务牌：J186065）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点滴善举，积极义务献血贡献绵薄之力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5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郭成振（星级服务牌：J255483）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贝壳找房（深圳）科技有限公司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为生命争分夺秒，紧急时刻安排心梗患者就医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邱增东（星级服务牌：J281229）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深圳市世华房地产投资顾问有限公司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为困境老人及福利院儿童送去双节礼物与节日祝福。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980"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深圳市乐有家房产交易有限公司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对外服务有作为，对内互助展善心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5431155" y="165735"/>
            <a:ext cx="1377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zh-CN" altLang="en-US" sz="24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 </a:t>
            </a:r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榜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-17780" y="10081260"/>
            <a:ext cx="1555750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文本框 28"/>
          <p:cNvSpPr txBox="1"/>
          <p:nvPr/>
        </p:nvSpPr>
        <p:spPr>
          <a:xfrm>
            <a:off x="0" y="10081260"/>
            <a:ext cx="1325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协会亮观点</a:t>
            </a: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4610" y="10449560"/>
            <a:ext cx="6713855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auto">
              <a:lnSpc>
                <a:spcPts val="2000"/>
              </a:lnSpc>
            </a:pPr>
            <a:r>
              <a:rPr lang="zh-CN" sz="1500">
                <a:ea typeface="仿宋" panose="02010609060101010101" charset="-122"/>
                <a:sym typeface="+mn-ea"/>
              </a:rPr>
              <a:t>从上述的数据可以看出，虽业内龙头机构在整体规模上具有明显优势，但从人员效率、高星级级别占比、高学历占比等细分领域看，TOP10机构依然是被我市中小规模的机构占据着；同时，其在细分领域的优势还在不断扩大。深房中协认为，随着行业竞争的加剧，龙头机构或许在</a:t>
            </a:r>
            <a:r>
              <a:rPr lang="zh-CN" sz="150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拓铺</a:t>
            </a:r>
            <a:r>
              <a:rPr lang="zh-CN" sz="1500">
                <a:ea typeface="仿宋" panose="02010609060101010101" charset="-122"/>
                <a:sym typeface="+mn-ea"/>
              </a:rPr>
              <a:t>，</a:t>
            </a:r>
            <a:r>
              <a:rPr lang="zh-CN" sz="150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人员扩招</a:t>
            </a:r>
            <a:r>
              <a:rPr lang="zh-CN" sz="1500">
                <a:ea typeface="仿宋" panose="02010609060101010101" charset="-122"/>
                <a:sym typeface="+mn-ea"/>
              </a:rPr>
              <a:t>以及</a:t>
            </a:r>
            <a:r>
              <a:rPr lang="zh-CN" sz="150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信息化平台</a:t>
            </a:r>
            <a:r>
              <a:rPr lang="zh-CN" sz="1500">
                <a:ea typeface="仿宋" panose="02010609060101010101" charset="-122"/>
                <a:sym typeface="+mn-ea"/>
              </a:rPr>
              <a:t>方面建设优势明显，但不见得在</a:t>
            </a:r>
            <a:r>
              <a:rPr lang="zh-CN" sz="1500">
                <a:solidFill>
                  <a:srgbClr val="FF0000"/>
                </a:solidFill>
                <a:ea typeface="仿宋" panose="02010609060101010101" charset="-122"/>
                <a:sym typeface="+mn-ea"/>
              </a:rPr>
              <a:t>人员结构，社区深耕以及差异化服务方面</a:t>
            </a:r>
            <a:r>
              <a:rPr lang="zh-CN" sz="1500">
                <a:ea typeface="仿宋" panose="02010609060101010101" charset="-122"/>
                <a:sym typeface="+mn-ea"/>
              </a:rPr>
              <a:t>有绝对优势，中小机构仍大有可为！</a:t>
            </a:r>
            <a:endParaRPr lang="en-US" altLang="zh-CN" sz="1500" dirty="0" smtClean="0">
              <a:latin typeface="宋体" panose="02010600030101010101" pitchFamily="2" charset="-122"/>
              <a:ea typeface="仿宋" panose="02010609060101010101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3211830" y="1300480"/>
          <a:ext cx="3557270" cy="230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图表 8"/>
          <p:cNvGraphicFramePr/>
          <p:nvPr/>
        </p:nvGraphicFramePr>
        <p:xfrm>
          <a:off x="54610" y="3491230"/>
          <a:ext cx="3197225" cy="2353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过程 6"/>
          <p:cNvSpPr/>
          <p:nvPr/>
        </p:nvSpPr>
        <p:spPr>
          <a:xfrm>
            <a:off x="11430" y="784860"/>
            <a:ext cx="6858635" cy="457200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黑榜•</a:t>
            </a:r>
            <a:r>
              <a:rPr lang="en-US" altLang="zh-CN" sz="1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10月行业被投诉名单—</a:t>
            </a:r>
            <a:r>
              <a:rPr lang="zh-CN" altLang="en-US" sz="1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楼市低迷期</a:t>
            </a:r>
            <a:r>
              <a:rPr lang="zh-CN" altLang="en-US" sz="1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“资金纠纷”成投诉高发点</a:t>
            </a:r>
            <a:endParaRPr lang="en-US" altLang="zh-CN" sz="17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1242060"/>
            <a:ext cx="675957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本月共计收到13宗投诉，环</a:t>
            </a:r>
            <a:r>
              <a:rPr sz="1500" dirty="0" smtClean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比减少2宗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，主要涉嫌的是</a:t>
            </a:r>
            <a:r>
              <a:rPr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“资金纠纷”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，可见在当前二手房市场</a:t>
            </a:r>
            <a:r>
              <a:rPr lang="zh-CN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总体低迷</a:t>
            </a:r>
            <a:r>
              <a:rPr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的情况下，</a:t>
            </a:r>
            <a:r>
              <a:rPr lang="en-US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资金纠纷</a:t>
            </a: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已逐渐替代以往</a:t>
            </a: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信息纠纷</a:t>
            </a:r>
            <a:r>
              <a:rPr lang="en-US" alt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成为当下业内投诉的高发点</a:t>
            </a:r>
            <a:r>
              <a:rPr lang="zh-CN" altLang="en-US" sz="1500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  <a:endParaRPr sz="1500" dirty="0" smtClean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sp>
        <p:nvSpPr>
          <p:cNvPr id="18" name="流程图: 过程 17"/>
          <p:cNvSpPr/>
          <p:nvPr/>
        </p:nvSpPr>
        <p:spPr>
          <a:xfrm>
            <a:off x="11430" y="8642350"/>
            <a:ext cx="6858635" cy="457200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黑榜</a:t>
            </a:r>
            <a:r>
              <a:rPr lang="zh-CN" altLang="en-US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•</a:t>
            </a: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10月行业</a:t>
            </a: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黑</a:t>
            </a: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名单</a:t>
            </a:r>
            <a:r>
              <a:rPr lang="zh-CN" altLang="en-US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（无）</a:t>
            </a:r>
            <a:endParaRPr lang="zh-CN" altLang="en-US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31155" y="165735"/>
            <a:ext cx="1377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zh-CN" altLang="en-US" sz="2400" b="1" dirty="0" smtClean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 </a:t>
            </a:r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榜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388620" y="2160483"/>
          <a:ext cx="6172200" cy="55632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5840"/>
                <a:gridCol w="2029460"/>
                <a:gridCol w="1138555"/>
                <a:gridCol w="728345"/>
              </a:tblGrid>
              <a:tr h="4178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被投诉机构</a:t>
                      </a:r>
                      <a:endParaRPr lang="en-US" altLang="en-US" sz="13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被投诉人信息</a:t>
                      </a:r>
                      <a:endParaRPr lang="en-US" altLang="en-US" sz="13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被投诉事由</a:t>
                      </a:r>
                      <a:endParaRPr lang="en-US" altLang="en-US" sz="13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处理结果</a:t>
                      </a:r>
                      <a:endParaRPr lang="en-US" altLang="en-US" sz="13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238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深圳链家房地产经纪有限公司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陆康玉（星级服务牌号：J201571）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未核查购房资格、附带租约交房纠纷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已协商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</a:tr>
              <a:tr h="3244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深圳市世华房地产投资顾问有限公司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陈柏光（星级服务牌号：J229345）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佣金纠纷、私收款项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已协商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</a:tr>
              <a:tr h="238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深圳市世华房地产投资顾问有限公司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彭恒亮（星级服务牌号：J075922）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税费纠纷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已协商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</a:tr>
              <a:tr h="4813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深圳市乐有家房产交易有限公司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隋金钊（星级服务牌号：J256552)     马沙力海（星级服务牌号：J243944)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佣金纠纷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已协商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</a:tr>
              <a:tr h="3530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深圳市梅沙豪宅置业顾问有限公司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周德胜（星级服务牌号：J280134）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涉嫌代理查封房、佣金纠纷、辱骂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深圳市阿里易房网科技控股有限公司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租赁纠纷、佣金纠纷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深圳中盛家地产有限公司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诚意金纠纷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30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中原地产代理（深圳）有限公司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刘伟霞（星级服务牌号：J091522）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代理权纠纷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深圳誉和房地产经纪有限公司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曾日龙（星级服务牌号：J083502）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尾款纠纷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59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中原地产代理（深圳）有限公司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陈子强（星级服务牌号：J076435）    甘英姿（星级服务牌号：J207996）   杨安帅（星级服务牌号：J266674）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佣金纠纷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中原地产代理（深圳）有限公司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郭衍汛（星级服务牌号：J231816）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未核实买方购房资格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8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中原地产代理（深圳）有限公司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卢万林（星级服务牌号：J262815）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涉嫌虚假承诺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处理中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9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深圳市嘉兴业地产咨询有限公司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李言承（</a:t>
                      </a:r>
                      <a:r>
                        <a:rPr lang="en-US" sz="1100" b="0">
                          <a:solidFill>
                            <a:srgbClr val="FF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违规未实名登记</a:t>
                      </a:r>
                      <a:r>
                        <a:rPr lang="en-US" sz="11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）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租赁纠纷：涉嫌虚假承诺有天然气管道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循司法途径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9525" marR="9525" marT="9525" marB="0" vert="horz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B8B7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9690" y="7723505"/>
            <a:ext cx="6762750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fontAlgn="auto">
              <a:lnSpc>
                <a:spcPts val="2000"/>
              </a:lnSpc>
            </a:pPr>
            <a:r>
              <a:rPr lang="zh-CN"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注：以上</a:t>
            </a:r>
            <a:r>
              <a:rPr sz="1500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被投诉名单，为本月被投诉的状况说明，仅限被投诉事项的客观展示，并非最终查实信息的展示，以起到“有则改之无则加勉”的鞭策作用。</a:t>
            </a:r>
            <a:endParaRPr sz="1500" dirty="0" smtClean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3db0c0aa-a352-49d4-a158-0b67f4268c53}"/>
</p:tagLst>
</file>

<file path=ppt/tags/tag2.xml><?xml version="1.0" encoding="utf-8"?>
<p:tagLst xmlns:p="http://schemas.openxmlformats.org/presentationml/2006/main">
  <p:tag name="KSO_WM_UNIT_TABLE_BEAUTIFY" val="smartTable{d9fe574d-9de3-45b9-a666-0ba016434f0b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2220</Words>
  <Application>WPS 演示</Application>
  <PresentationFormat>自定义</PresentationFormat>
  <Paragraphs>223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黑体</vt:lpstr>
      <vt:lpstr>仿宋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sunqi</dc:creator>
  <cp:lastModifiedBy>深房中协—华洪</cp:lastModifiedBy>
  <cp:revision>805</cp:revision>
  <dcterms:created xsi:type="dcterms:W3CDTF">2019-12-16T03:24:00Z</dcterms:created>
  <dcterms:modified xsi:type="dcterms:W3CDTF">2020-11-13T07:44:19Z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2052-11.1.0.10132</vt:lpwstr>
  </property>
</Properties>
</file>