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4" r:id="rId3"/>
  </p:sldIdLst>
  <p:sldSz cx="6858000" cy="121983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0C4DA9"/>
    <a:srgbClr val="C3D69B"/>
    <a:srgbClr val="B9B7B7"/>
    <a:srgbClr val="BFC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1" autoAdjust="0"/>
    <p:restoredTop sz="94660"/>
  </p:normalViewPr>
  <p:slideViewPr>
    <p:cSldViewPr snapToObjects="1">
      <p:cViewPr>
        <p:scale>
          <a:sx n="100" d="100"/>
          <a:sy n="100" d="100"/>
        </p:scale>
        <p:origin x="-1332" y="-72"/>
      </p:cViewPr>
      <p:guideLst>
        <p:guide orient="horz" pos="3744"/>
        <p:guide pos="21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28145;&#25151;&#20013;&#21327;&#21608;&#34893;&#27743;\Desktop\&#20108;&#25163;&#25151;&#32593;&#31614;&#25968;&#25454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26085;&#24120;&#21150;&#20844;&#25991;&#20214;\&#30740;&#31350;&#37096;\&#19987;&#39064;&#20998;&#26512;&#25253;&#21578;\10&#26376;&#8212;&#26426;&#26500;&#30003;&#25253;&#25104;&#20132;&#12289;3&#23395;&#24230;&#25253;&#21578;\3&#23395;&#24230;&#25253;&#21578;\&#20998;&#26512;&#25968;&#25454;&#65288;202010&#6528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085;&#24120;&#21150;&#20844;&#25991;&#20214;\&#30740;&#31350;&#37096;\&#19994;&#21153;&#26376;&#25253;&#25968;&#25454;&#20998;&#26512;\2020\202010\10&#26376;&#22270;&#34920;&#25968;&#25454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28145;&#25151;&#20013;&#21327;&#21608;&#34893;&#27743;\Desktop\&#28145;&#25151;&#20013;&#21327;&#25151;&#22320;&#20135;&#20013;&#20171;&#34892;&#19994;&#26631;&#20934;&#25351;&#25968;\&#28145;&#25151;&#20013;&#21327;&#20013;&#20171;&#26631;&#20934;&#25351;&#25968;\&#28145;&#25151;&#20013;&#21327;&#20013;&#20171;&#26631;&#20934;&#25351;&#25968;\&#28145;&#25151;&#20013;&#21327;&#25151;&#22320;&#20135;&#20013;&#20171;&#34892;&#19994;&#26631;&#20934;&#25351;&#2596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96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96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2020年全市实名登记（星级）从业人员总量走势</a:t>
            </a:r>
            <a:endParaRPr sz="96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>
        <c:manualLayout>
          <c:xMode val="edge"/>
          <c:yMode val="edge"/>
          <c:x val="0.177249224405377"/>
          <c:y val="0.030073456922638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0083333333333"/>
          <c:y val="0.194444444444444"/>
          <c:w val="0.869361111111111"/>
          <c:h val="0.683796296296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[二手房网签数据.xlsx]汇总!$C$257</c:f>
              <c:strCache>
                <c:ptCount val="1"/>
                <c:pt idx="0">
                  <c:v>星级人员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5"/>
              <c:layout>
                <c:manualLayout>
                  <c:x val="-0.00702028081123245"/>
                  <c:y val="0.014930015552099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0093603744149766"/>
                  <c:y val="-0.0037325038880248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[二手房网签数据.xlsx]汇总!$D$256:$M$256</c:f>
              <c:strCache>
                <c:ptCount val="10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</c:v>
                </c:pt>
              </c:strCache>
            </c:strRef>
          </c:cat>
          <c:val>
            <c:numRef>
              <c:f>[二手房网签数据.xlsx]汇总!$D$257:$M$257</c:f>
              <c:numCache>
                <c:formatCode>General</c:formatCode>
                <c:ptCount val="10"/>
                <c:pt idx="0">
                  <c:v>47048</c:v>
                </c:pt>
                <c:pt idx="1">
                  <c:v>48902</c:v>
                </c:pt>
                <c:pt idx="2">
                  <c:v>50055</c:v>
                </c:pt>
                <c:pt idx="3">
                  <c:v>50687</c:v>
                </c:pt>
                <c:pt idx="4">
                  <c:v>49792</c:v>
                </c:pt>
                <c:pt idx="5">
                  <c:v>51516</c:v>
                </c:pt>
                <c:pt idx="6">
                  <c:v>51646</c:v>
                </c:pt>
                <c:pt idx="7">
                  <c:v>50561</c:v>
                </c:pt>
                <c:pt idx="8">
                  <c:v>48806</c:v>
                </c:pt>
                <c:pt idx="9">
                  <c:v>47379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4357284"/>
        <c:axId val="533759801"/>
      </c:barChart>
      <c:catAx>
        <c:axId val="143572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3759801"/>
        <c:crosses val="autoZero"/>
        <c:auto val="1"/>
        <c:lblAlgn val="ctr"/>
        <c:lblOffset val="100"/>
        <c:noMultiLvlLbl val="0"/>
      </c:catAx>
      <c:valAx>
        <c:axId val="533759801"/>
        <c:scaling>
          <c:orientation val="minMax"/>
          <c:min val="4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3572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 b="1"/>
      </a:pPr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960" b="1">
                <a:solidFill>
                  <a:schemeClr val="tx1"/>
                </a:solidFill>
              </a:rPr>
              <a:t>2020</a:t>
            </a:r>
            <a:r>
              <a:rPr altLang="en-US" sz="960" b="1">
                <a:solidFill>
                  <a:schemeClr val="tx1"/>
                </a:solidFill>
              </a:rPr>
              <a:t>年“新人”入行占比走势</a:t>
            </a:r>
            <a:endParaRPr lang="en-US" altLang="en-US" sz="96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62386658031088"/>
          <c:y val="0.017524950114402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8670360110803"/>
          <c:y val="0.179854418501959"/>
          <c:w val="0.870472222222222"/>
          <c:h val="0.661203703703704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0.0416666666666667"/>
                  <c:y val="-0.111111111111111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0162185660781165"/>
                  <c:y val="-0.118055555555556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44723113964687"/>
                  <c:y val="-0.161651696606787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'[分析数据（202010）.xlsx]汇总'!$E$279:$L$279</c:f>
              <c:numCache>
                <c:formatCode>General</c:formatCode>
                <c:ptCount val="8"/>
                <c:pt idx="0">
                  <c:v>202003</c:v>
                </c:pt>
                <c:pt idx="1">
                  <c:v>202004</c:v>
                </c:pt>
                <c:pt idx="2">
                  <c:v>202005</c:v>
                </c:pt>
                <c:pt idx="3">
                  <c:v>202006</c:v>
                </c:pt>
                <c:pt idx="4">
                  <c:v>202007</c:v>
                </c:pt>
                <c:pt idx="5">
                  <c:v>202008</c:v>
                </c:pt>
                <c:pt idx="6">
                  <c:v>202009</c:v>
                </c:pt>
                <c:pt idx="7">
                  <c:v>202010</c:v>
                </c:pt>
              </c:numCache>
            </c:numRef>
          </c:cat>
          <c:val>
            <c:numRef>
              <c:f>'[分析数据（202010）.xlsx]汇总'!$E$280:$L$280</c:f>
              <c:numCache>
                <c:formatCode>0.0%</c:formatCode>
                <c:ptCount val="8"/>
                <c:pt idx="0">
                  <c:v>0.349812881623006</c:v>
                </c:pt>
                <c:pt idx="1">
                  <c:v>0.447340488265126</c:v>
                </c:pt>
                <c:pt idx="2">
                  <c:v>0.513216754778365</c:v>
                </c:pt>
                <c:pt idx="3">
                  <c:v>0.566648774378243</c:v>
                </c:pt>
                <c:pt idx="4">
                  <c:v>0.539290450928382</c:v>
                </c:pt>
                <c:pt idx="5">
                  <c:v>0.518445839874411</c:v>
                </c:pt>
                <c:pt idx="6">
                  <c:v>0.480719794344473</c:v>
                </c:pt>
                <c:pt idx="7">
                  <c:v>0.459907834101382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696827258"/>
        <c:axId val="44905546"/>
      </c:lineChart>
      <c:catAx>
        <c:axId val="69682725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4905546"/>
        <c:crosses val="autoZero"/>
        <c:auto val="1"/>
        <c:lblAlgn val="ctr"/>
        <c:lblOffset val="100"/>
        <c:noMultiLvlLbl val="0"/>
      </c:catAx>
      <c:valAx>
        <c:axId val="44905546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9682725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 sz="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月各机构实名登记（星级）从业人员流失率</a:t>
            </a:r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c:rich>
      </c:tx>
      <c:layout>
        <c:manualLayout>
          <c:xMode val="edge"/>
          <c:yMode val="edge"/>
          <c:x val="0.201669994554366"/>
          <c:y val="0.0092302302709129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7899800326738"/>
          <c:y val="0.14124466137889"/>
          <c:w val="0.822000363042294"/>
          <c:h val="0.513971934106162"/>
        </c:manualLayout>
      </c:layout>
      <c:lineChart>
        <c:grouping val="standard"/>
        <c:varyColors val="0"/>
        <c:ser>
          <c:idx val="0"/>
          <c:order val="0"/>
          <c:tx>
            <c:strRef>
              <c:f>[10月图表数据.xlsx]个人会员!$A$110</c:f>
              <c:strCache>
                <c:ptCount val="1"/>
                <c:pt idx="0">
                  <c:v>10月机构人员流动率</c:v>
                </c:pt>
              </c:strCache>
            </c:strRef>
          </c:tx>
          <c:spPr>
            <a:ln w="28575" cap="rnd" cmpd="sng" algn="ctr">
              <a:solidFill>
                <a:schemeClr val="accent2"/>
              </a:solidFill>
              <a:prstDash val="solid"/>
              <a:round/>
            </a:ln>
          </c:spPr>
          <c:dLbls>
            <c:dLbl>
              <c:idx val="0"/>
              <c:layout>
                <c:manualLayout>
                  <c:x val="-0.0561797752808989"/>
                  <c:y val="-0.077546296296296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44770022710688"/>
                  <c:y val="-0.04793779435172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554323725055432"/>
                  <c:y val="-0.048611111111111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714271954228859"/>
                  <c:y val="-0.05630169103529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556416452826429"/>
                  <c:y val="-0.041666666666666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598669623059867"/>
                  <c:y val="-0.05555555555555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382022471910112"/>
                  <c:y val="-0.062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[10月图表数据.xlsx]个人会员!$B$109:$H$109</c:f>
              <c:strCache>
                <c:ptCount val="7"/>
                <c:pt idx="0">
                  <c:v>Q房网（世华）</c:v>
                </c:pt>
                <c:pt idx="1">
                  <c:v>乐有家</c:v>
                </c:pt>
                <c:pt idx="2">
                  <c:v>链家</c:v>
                </c:pt>
                <c:pt idx="3">
                  <c:v>美联</c:v>
                </c:pt>
                <c:pt idx="4">
                  <c:v>中原</c:v>
                </c:pt>
                <c:pt idx="5">
                  <c:v>中小企业</c:v>
                </c:pt>
                <c:pt idx="6">
                  <c:v>合计</c:v>
                </c:pt>
              </c:strCache>
            </c:strRef>
          </c:cat>
          <c:val>
            <c:numRef>
              <c:f>[10月图表数据.xlsx]个人会员!$B$110:$H$110</c:f>
              <c:numCache>
                <c:formatCode>0.0%</c:formatCode>
                <c:ptCount val="7"/>
                <c:pt idx="0">
                  <c:v>0.0884105665747576</c:v>
                </c:pt>
                <c:pt idx="1">
                  <c:v>0.074878515682521</c:v>
                </c:pt>
                <c:pt idx="2">
                  <c:v>0.0536534172897809</c:v>
                </c:pt>
                <c:pt idx="3">
                  <c:v>0.0482996550024643</c:v>
                </c:pt>
                <c:pt idx="4">
                  <c:v>0.0793157076205288</c:v>
                </c:pt>
                <c:pt idx="5">
                  <c:v>0.0485241951676595</c:v>
                </c:pt>
                <c:pt idx="6">
                  <c:v>0.0677336528586101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0090752"/>
        <c:axId val="139986048"/>
      </c:lineChart>
      <c:catAx>
        <c:axId val="140090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39986048"/>
        <c:crosses val="autoZero"/>
        <c:auto val="1"/>
        <c:lblAlgn val="ctr"/>
        <c:lblOffset val="100"/>
        <c:noMultiLvlLbl val="0"/>
      </c:catAx>
      <c:valAx>
        <c:axId val="139986048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40090752"/>
        <c:crosses val="autoZero"/>
        <c:crossBetween val="between"/>
        <c:majorUnit val="0.02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lang="zh-CN" sz="10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08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080"/>
              <a:t>从业人员大专及以上学历占比走势</a:t>
            </a:r>
            <a:endParaRPr lang="zh-CN" altLang="en-US" sz="108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[深房中协房地产中介行业标准指数.xlsx]人力资本指标!$A$230</c:f>
              <c:strCache>
                <c:ptCount val="1"/>
                <c:pt idx="0">
                  <c:v>大专及以上人员占比</c:v>
                </c:pt>
              </c:strCache>
            </c:strRef>
          </c:tx>
          <c:spPr>
            <a:ln w="28575" cap="rnd" cmpd="sng" algn="ctr">
              <a:solidFill>
                <a:schemeClr val="accent2"/>
              </a:solidFill>
              <a:prstDash val="solid"/>
              <a:round/>
            </a:ln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[深房中协房地产中介行业标准指数.xlsx]人力资本指标!$G$226:$J$226</c:f>
              <c:strCache>
                <c:ptCount val="4"/>
                <c:pt idx="0">
                  <c:v>2016年</c:v>
                </c:pt>
                <c:pt idx="1">
                  <c:v>2017年</c:v>
                </c:pt>
                <c:pt idx="2">
                  <c:v>2018年</c:v>
                </c:pt>
                <c:pt idx="3">
                  <c:v>2019年</c:v>
                </c:pt>
              </c:strCache>
            </c:strRef>
          </c:cat>
          <c:val>
            <c:numRef>
              <c:f>[深房中协房地产中介行业标准指数.xlsx]人力资本指标!$G$230:$J$230</c:f>
              <c:numCache>
                <c:formatCode>0.0%</c:formatCode>
                <c:ptCount val="4"/>
                <c:pt idx="0">
                  <c:v>0.159159159159159</c:v>
                </c:pt>
                <c:pt idx="1">
                  <c:v>0.239123471444991</c:v>
                </c:pt>
                <c:pt idx="2">
                  <c:v>0.2829079919409</c:v>
                </c:pt>
                <c:pt idx="3">
                  <c:v>0.309469615632381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3125760"/>
        <c:axId val="105071360"/>
      </c:lineChart>
      <c:catAx>
        <c:axId val="103125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05071360"/>
        <c:crosses val="autoZero"/>
        <c:auto val="1"/>
        <c:lblAlgn val="ctr"/>
        <c:lblOffset val="100"/>
        <c:noMultiLvlLbl val="0"/>
      </c:catAx>
      <c:valAx>
        <c:axId val="105071360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03125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9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0.138257575757576</cdr:x>
      <cdr:y>0.0833333333333333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0" y="0"/>
          <a:ext cx="695325" cy="22860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horzOverflow="clip" vert="horz" wrap="square" lIns="45720" tIns="45720" rIns="45720" bIns="45720" rtlCol="0" anchor="t" anchorCtr="0">
          <a:normAutofit/>
        </a:bodyPr>
        <a:p>
          <a:r>
            <a:rPr lang="zh-CN" altLang="en-US" sz="900" b="1"/>
            <a:t>单位：人</a:t>
          </a:r>
          <a:endParaRPr lang="zh-CN" altLang="en-US" sz="900" b="1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B28EB-5213-4709-8088-38E0CC67D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789399"/>
            <a:ext cx="5829300" cy="261473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6912398"/>
            <a:ext cx="4800600" cy="31173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7838570"/>
            <a:ext cx="5829300" cy="24227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5170183"/>
            <a:ext cx="5829300" cy="26683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7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2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730512"/>
            <a:ext cx="303014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868460"/>
            <a:ext cx="303014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0" y="2730512"/>
            <a:ext cx="303133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0" y="3868460"/>
            <a:ext cx="303133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2" y="485675"/>
            <a:ext cx="2256235" cy="206694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9" y="485676"/>
            <a:ext cx="3833813" cy="104109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2" y="2552619"/>
            <a:ext cx="2256235" cy="83440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8538846"/>
            <a:ext cx="4114800" cy="100805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1089945"/>
            <a:ext cx="4114800" cy="73190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9546905"/>
            <a:ext cx="4114800" cy="14316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652274"/>
            <a:ext cx="1157288" cy="1387562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7" y="652274"/>
            <a:ext cx="3357563" cy="1387562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846284"/>
            <a:ext cx="6172200" cy="8050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11306066"/>
            <a:ext cx="21717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85090"/>
            <a:ext cx="3653790" cy="541020"/>
          </a:xfrm>
          <a:prstGeom prst="rect">
            <a:avLst/>
          </a:prstGeom>
        </p:spPr>
      </p:pic>
      <p:sp>
        <p:nvSpPr>
          <p:cNvPr id="5" name="文本框 9"/>
          <p:cNvSpPr txBox="1"/>
          <p:nvPr/>
        </p:nvSpPr>
        <p:spPr>
          <a:xfrm>
            <a:off x="5698490" y="165735"/>
            <a:ext cx="897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 报</a:t>
            </a:r>
            <a:endParaRPr lang="zh-CN" altLang="en-US" sz="2400" b="1" dirty="0" smtClean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35" y="727710"/>
            <a:ext cx="6880225" cy="0"/>
          </a:xfrm>
          <a:prstGeom prst="line">
            <a:avLst/>
          </a:prstGeom>
          <a:ln w="28575">
            <a:solidFill>
              <a:srgbClr val="2DC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6" t="-1" b="-756"/>
          <a:stretch>
            <a:fillRect/>
          </a:stretch>
        </p:blipFill>
        <p:spPr>
          <a:xfrm>
            <a:off x="635" y="902335"/>
            <a:ext cx="6858635" cy="3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50800" y="902335"/>
            <a:ext cx="675386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765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全行业从业人员队伍正经历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大浪淘沙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般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洗礼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03930" y="4827270"/>
            <a:ext cx="3277870" cy="13093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ts val="19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新入行（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“无行业经验新人”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）人员占比走势，同从业人员总量走势一致，即7月后冲高回落，也呈现出持续下降态势，说明房地产中介行业的吸引力与入行意愿持续走低。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450" y="1270635"/>
            <a:ext cx="6804660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总的来说，新政至今已过四个多月，二手房市场的总体低位运行态势，对于全行业而言都是一次不小的挑战，就全行业从业人员队伍而言，总量绝对值的相对缩减不可避免。但从深层次上看，新政却可能成为全行业从业人员队伍结构自我优化，自我更新的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“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催化剂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”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7" name="流程图: 过程 6"/>
          <p:cNvSpPr/>
          <p:nvPr/>
        </p:nvSpPr>
        <p:spPr>
          <a:xfrm>
            <a:off x="635" y="2387600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全行业从业人员总量持续下降，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新人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入行意愿持续走低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55" y="2908300"/>
            <a:ext cx="3341370" cy="13093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fontAlgn="auto">
              <a:lnSpc>
                <a:spcPts val="19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截至1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月1日，全行业实名登记从业人员总数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47379人，环比下降2.9%。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总体上虽保持了相对稳定的态势，但从今年1-10月走势分析，自7月达到今年以来的最高值后，便一直呈现持续下滑态势。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18" name="流程图: 过程 17"/>
          <p:cNvSpPr/>
          <p:nvPr/>
        </p:nvSpPr>
        <p:spPr>
          <a:xfrm>
            <a:off x="0" y="6072505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中小机构人员流失率低于行业平均水平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7" name="流程图: 过程 26"/>
          <p:cNvSpPr/>
          <p:nvPr/>
        </p:nvSpPr>
        <p:spPr>
          <a:xfrm>
            <a:off x="11430" y="9478010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新政或将加速从业人员队伍学历结构的优化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44165" y="10025380"/>
            <a:ext cx="3937635" cy="2040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just" fontAlgn="auto">
              <a:lnSpc>
                <a:spcPts val="1900"/>
              </a:lnSpc>
              <a:buClrTx/>
              <a:buSzTx/>
              <a:buFontTx/>
            </a:pP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深房中协认为，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调控政策作为行业外部影响因素</a:t>
            </a: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，虽在一定程度上对行业从业人员规模造成影响，但不会改变全行业从业人员队伍结构性调整的趋势。据统计，自</a:t>
            </a:r>
            <a:r>
              <a:rPr lang="en-US" altLang="zh-CN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2016</a:t>
            </a: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年至</a:t>
            </a:r>
            <a:r>
              <a:rPr lang="en-US" altLang="zh-CN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2019</a:t>
            </a: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年年末</a:t>
            </a: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</a:t>
            </a: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全行业从业人员大专及以上学历占比，已从四年前的15.9%快速提升至30.9%，提升效果明显，并且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新政在某种程度上而言还会加速这一趋势的进展</a:t>
            </a: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！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14" name="图表 6"/>
          <p:cNvGraphicFramePr/>
          <p:nvPr/>
        </p:nvGraphicFramePr>
        <p:xfrm>
          <a:off x="3469005" y="2844800"/>
          <a:ext cx="3256280" cy="196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图表 15"/>
          <p:cNvGraphicFramePr/>
          <p:nvPr/>
        </p:nvGraphicFramePr>
        <p:xfrm>
          <a:off x="50800" y="4329430"/>
          <a:ext cx="3256280" cy="174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3227070" y="6682740"/>
          <a:ext cx="3498215" cy="2795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95250" y="6650355"/>
            <a:ext cx="3097530" cy="25736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10月全行业实名登记从业人员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流失率为6.8%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，较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上月下降了5个百分点。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新政后至今，这四个月的平均流失率为8.3%，相比其他行业属于较高水平。</a:t>
            </a:r>
            <a:endParaRPr lang="zh-CN" altLang="en-US" sz="14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14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14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从趋势上分析，全行业的流失率相较前几个月已有较明显的回落，但是否预示着全行业从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业人员队伍的稳定度开始企稳，则仍有待观察。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graphicFrame>
        <p:nvGraphicFramePr>
          <p:cNvPr id="11" name="图表 7"/>
          <p:cNvGraphicFramePr/>
          <p:nvPr/>
        </p:nvGraphicFramePr>
        <p:xfrm>
          <a:off x="11430" y="9935210"/>
          <a:ext cx="2951480" cy="2167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WPS 演示</Application>
  <PresentationFormat>自定义</PresentationFormat>
  <Paragraphs>23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仿宋</vt:lpstr>
      <vt:lpstr>黑体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  <Pages>1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sunqi</dc:creator>
  <cp:lastModifiedBy>深房中协—华洪</cp:lastModifiedBy>
  <cp:revision>799</cp:revision>
  <dcterms:created xsi:type="dcterms:W3CDTF">2019-12-16T03:24:00Z</dcterms:created>
  <dcterms:modified xsi:type="dcterms:W3CDTF">2020-11-24T03:43:40Z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2052-11.1.0.10132</vt:lpwstr>
  </property>
</Properties>
</file>