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drawings/drawing1.xml" ContentType="application/vnd.openxmlformats-officedocument.drawingml.chartshapes+xml"/>
  <Override PartName="/ppt/drawings/drawing2.xml" ContentType="application/vnd.openxmlformats-officedocument.drawingml.chartshapes+xml"/>
  <Override PartName="/ppt/drawings/drawing3.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7"/>
  </p:handoutMasterIdLst>
  <p:sldIdLst>
    <p:sldId id="264" r:id="rId3"/>
    <p:sldId id="265" r:id="rId5"/>
    <p:sldId id="266" r:id="rId6"/>
  </p:sldIdLst>
  <p:sldSz cx="6858000" cy="1219835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a:srgbClr val="0C4DA9"/>
    <a:srgbClr val="C3D69B"/>
    <a:srgbClr val="B9B7B7"/>
    <a:srgbClr val="BFC1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71" autoAdjust="0"/>
    <p:restoredTop sz="94660"/>
  </p:normalViewPr>
  <p:slideViewPr>
    <p:cSldViewPr snapToObjects="1">
      <p:cViewPr>
        <p:scale>
          <a:sx n="100" d="100"/>
          <a:sy n="100" d="100"/>
        </p:scale>
        <p:origin x="-1332" y="-72"/>
      </p:cViewPr>
      <p:guideLst>
        <p:guide orient="horz" pos="3801"/>
        <p:guide pos="21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handoutMaster" Target="handoutMasters/handout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chartUserShapes" Target="../drawings/drawing1.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_rels/chart5.xml.rels><?xml version="1.0" encoding="UTF-8" standalone="yes"?>
<Relationships xmlns="http://schemas.openxmlformats.org/package/2006/relationships"><Relationship Id="rId4" Type="http://schemas.microsoft.com/office/2011/relationships/chartColorStyle" Target="colors5.xml"/><Relationship Id="rId3" Type="http://schemas.microsoft.com/office/2011/relationships/chartStyle" Target="style5.xml"/><Relationship Id="rId2" Type="http://schemas.openxmlformats.org/officeDocument/2006/relationships/chartUserShapes" Target="../drawings/drawing2.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_rels/chart6.xml.rels><?xml version="1.0" encoding="UTF-8" standalone="yes"?>
<Relationships xmlns="http://schemas.openxmlformats.org/package/2006/relationships"><Relationship Id="rId4" Type="http://schemas.microsoft.com/office/2011/relationships/chartColorStyle" Target="colors6.xml"/><Relationship Id="rId3" Type="http://schemas.microsoft.com/office/2011/relationships/chartStyle" Target="style6.xml"/><Relationship Id="rId2" Type="http://schemas.openxmlformats.org/officeDocument/2006/relationships/chartUserShapes" Target="../drawings/drawing3.xml"/><Relationship Id="rId1" Type="http://schemas.openxmlformats.org/officeDocument/2006/relationships/oleObject" Target="file:///D:\&#26085;&#24120;&#21150;&#20844;&#25991;&#20214;\&#30740;&#31350;&#37096;\2020&#32418;&#40657;&#27036;&#26041;&#26696;\11&#26376;\202011&#20998;&#26512;&#27719;&#24635;&#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0" i="0" u="none" strike="noStrike" kern="1200" spc="0" baseline="0">
                <a:solidFill>
                  <a:schemeClr val="tx1">
                    <a:lumMod val="65000"/>
                    <a:lumOff val="35000"/>
                  </a:schemeClr>
                </a:solidFill>
                <a:latin typeface="+mn-lt"/>
                <a:ea typeface="+mn-ea"/>
                <a:cs typeface="+mn-cs"/>
              </a:defRPr>
            </a:pPr>
            <a:r>
              <a:rPr lang="en-US" altLang="zh-CN" sz="1000" b="1">
                <a:solidFill>
                  <a:schemeClr val="tx1"/>
                </a:solidFill>
              </a:rPr>
              <a:t>11</a:t>
            </a:r>
            <a:r>
              <a:rPr altLang="en-US" sz="1000" b="1">
                <a:solidFill>
                  <a:schemeClr val="tx1"/>
                </a:solidFill>
              </a:rPr>
              <a:t>月三星级及以上星级人员占比TOP10机构</a:t>
            </a:r>
            <a:endParaRPr altLang="en-US" sz="1000" b="1">
              <a:solidFill>
                <a:schemeClr val="tx1"/>
              </a:solidFill>
            </a:endParaRPr>
          </a:p>
        </c:rich>
      </c:tx>
      <c:layout/>
      <c:overlay val="0"/>
      <c:spPr>
        <a:noFill/>
        <a:ln>
          <a:noFill/>
        </a:ln>
        <a:effectLst/>
      </c:spPr>
    </c:title>
    <c:autoTitleDeleted val="0"/>
    <c:plotArea>
      <c:layout>
        <c:manualLayout>
          <c:layoutTarget val="inner"/>
          <c:xMode val="edge"/>
          <c:yMode val="edge"/>
          <c:x val="0.37393551897701"/>
          <c:y val="0.240715036803365"/>
          <c:w val="0.591307305128554"/>
          <c:h val="0.713017875920084"/>
        </c:manualLayout>
      </c:layout>
      <c:barChart>
        <c:barDir val="bar"/>
        <c:grouping val="clustered"/>
        <c:varyColors val="0"/>
        <c:ser>
          <c:idx val="0"/>
          <c:order val="0"/>
          <c:tx>
            <c:strRef>
              <c:f>[202011分析汇总数据.xlsx]汇总分析!$E$26</c:f>
              <c:strCache>
                <c:ptCount val="1"/>
                <c:pt idx="0">
                  <c:v>三星级及以上星级人员占比TOP10机构</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[202011分析汇总数据.xlsx]汇总分析!$D$27:$D$36</c:f>
              <c:strCache>
                <c:ptCount val="10"/>
                <c:pt idx="0">
                  <c:v>深圳市招华房地产经纪有限公司</c:v>
                </c:pt>
                <c:pt idx="1">
                  <c:v>深圳市超然房地产经纪有限公司</c:v>
                </c:pt>
                <c:pt idx="2">
                  <c:v>深圳市百年创道房地产投资顾问有限公司</c:v>
                </c:pt>
                <c:pt idx="3">
                  <c:v>深圳市创丰房地产经纪有限公司</c:v>
                </c:pt>
                <c:pt idx="4">
                  <c:v>深圳市根基房地产经纪有限公司</c:v>
                </c:pt>
                <c:pt idx="5">
                  <c:v>深圳市景河田置业有限公司</c:v>
                </c:pt>
                <c:pt idx="6">
                  <c:v>深圳市壹房网房地产有限公司</c:v>
                </c:pt>
                <c:pt idx="7">
                  <c:v>深圳千城房地产经纪有限公司</c:v>
                </c:pt>
                <c:pt idx="8">
                  <c:v>深圳市中投房地产经纪有限公司</c:v>
                </c:pt>
                <c:pt idx="9">
                  <c:v>深圳市深湾汇房地产有限公司</c:v>
                </c:pt>
              </c:strCache>
            </c:strRef>
          </c:cat>
          <c:val>
            <c:numRef>
              <c:f>[202011分析汇总数据.xlsx]汇总分析!$E$27:$E$36</c:f>
              <c:numCache>
                <c:formatCode>0%</c:formatCode>
                <c:ptCount val="10"/>
                <c:pt idx="0">
                  <c:v>0.6</c:v>
                </c:pt>
                <c:pt idx="1">
                  <c:v>0.428571428571429</c:v>
                </c:pt>
                <c:pt idx="2">
                  <c:v>0.384615384615385</c:v>
                </c:pt>
                <c:pt idx="3">
                  <c:v>0.3</c:v>
                </c:pt>
                <c:pt idx="4">
                  <c:v>0.285714285714286</c:v>
                </c:pt>
                <c:pt idx="5">
                  <c:v>0.272727272727273</c:v>
                </c:pt>
                <c:pt idx="6">
                  <c:v>0.272727272727273</c:v>
                </c:pt>
                <c:pt idx="7">
                  <c:v>0.25</c:v>
                </c:pt>
                <c:pt idx="8">
                  <c:v>0.235294117647059</c:v>
                </c:pt>
                <c:pt idx="9">
                  <c:v>0.230769230769231</c:v>
                </c:pt>
              </c:numCache>
            </c:numRef>
          </c:val>
        </c:ser>
        <c:dLbls>
          <c:showLegendKey val="0"/>
          <c:showVal val="1"/>
          <c:showCatName val="0"/>
          <c:showSerName val="0"/>
          <c:showPercent val="0"/>
          <c:showBubbleSize val="0"/>
        </c:dLbls>
        <c:gapWidth val="182"/>
        <c:overlap val="0"/>
        <c:axId val="790442716"/>
        <c:axId val="194077938"/>
      </c:barChart>
      <c:catAx>
        <c:axId val="790442716"/>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700" b="0" i="0" u="none" strike="noStrike" kern="1200" baseline="0">
                <a:solidFill>
                  <a:schemeClr val="tx1"/>
                </a:solidFill>
                <a:latin typeface="+mn-lt"/>
                <a:ea typeface="+mn-ea"/>
                <a:cs typeface="+mn-cs"/>
              </a:defRPr>
            </a:pPr>
          </a:p>
        </c:txPr>
        <c:crossAx val="194077938"/>
        <c:crosses val="autoZero"/>
        <c:auto val="1"/>
        <c:lblAlgn val="ctr"/>
        <c:lblOffset val="100"/>
        <c:noMultiLvlLbl val="0"/>
      </c:catAx>
      <c:valAx>
        <c:axId val="194077938"/>
        <c:scaling>
          <c:orientation val="minMax"/>
        </c:scaling>
        <c:delete val="0"/>
        <c:axPos val="t"/>
        <c:numFmt formatCode="0%"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79044271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sz="9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0" i="0" u="none" strike="noStrike" kern="1200" spc="0" baseline="0">
                <a:solidFill>
                  <a:schemeClr val="tx1">
                    <a:lumMod val="65000"/>
                    <a:lumOff val="35000"/>
                  </a:schemeClr>
                </a:solidFill>
                <a:latin typeface="+mn-lt"/>
                <a:ea typeface="+mn-ea"/>
                <a:cs typeface="+mn-cs"/>
              </a:defRPr>
            </a:pPr>
            <a:r>
              <a:rPr lang="en-US" altLang="zh-CN" sz="1000" b="1">
                <a:solidFill>
                  <a:schemeClr val="tx1"/>
                </a:solidFill>
              </a:rPr>
              <a:t>11</a:t>
            </a:r>
            <a:r>
              <a:rPr altLang="en-US" sz="1000" b="1">
                <a:solidFill>
                  <a:schemeClr val="tx1"/>
                </a:solidFill>
              </a:rPr>
              <a:t>月</a:t>
            </a:r>
            <a:r>
              <a:rPr sz="1000" b="1">
                <a:solidFill>
                  <a:schemeClr val="tx1"/>
                </a:solidFill>
              </a:rPr>
              <a:t>五星星级人员占比TOP10机构</a:t>
            </a:r>
            <a:endParaRPr sz="1000" b="1">
              <a:solidFill>
                <a:schemeClr val="tx1"/>
              </a:solidFill>
            </a:endParaRPr>
          </a:p>
        </c:rich>
      </c:tx>
      <c:layout>
        <c:manualLayout>
          <c:xMode val="edge"/>
          <c:yMode val="edge"/>
          <c:x val="0.334453227931489"/>
          <c:y val="0.0261678619887575"/>
        </c:manualLayout>
      </c:layout>
      <c:overlay val="0"/>
      <c:spPr>
        <a:noFill/>
        <a:ln>
          <a:noFill/>
        </a:ln>
        <a:effectLst/>
      </c:spPr>
    </c:title>
    <c:autoTitleDeleted val="0"/>
    <c:plotArea>
      <c:layout>
        <c:manualLayout>
          <c:layoutTarget val="inner"/>
          <c:xMode val="edge"/>
          <c:yMode val="edge"/>
          <c:x val="0.452674571805007"/>
          <c:y val="0.23349486334561"/>
          <c:w val="0.489420289855072"/>
          <c:h val="0.661639852684629"/>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[202011分析汇总数据.xlsx]汇总分析!$D$48:$D$57</c:f>
              <c:strCache>
                <c:ptCount val="10"/>
                <c:pt idx="0">
                  <c:v>深圳市招华房地产经纪有限公司</c:v>
                </c:pt>
                <c:pt idx="1">
                  <c:v>深圳市百年创道房地产投资顾问有限公司</c:v>
                </c:pt>
                <c:pt idx="2">
                  <c:v>深圳市超然房地产经纪有限公司</c:v>
                </c:pt>
                <c:pt idx="3">
                  <c:v>深圳市创丰房地产经纪有限公司</c:v>
                </c:pt>
                <c:pt idx="4">
                  <c:v>深圳市根基房地产经纪有限公司</c:v>
                </c:pt>
                <c:pt idx="5">
                  <c:v>深圳千城房地产经纪有限公司</c:v>
                </c:pt>
                <c:pt idx="6">
                  <c:v>深圳市深湾汇房地产有限公司</c:v>
                </c:pt>
                <c:pt idx="7">
                  <c:v>深圳市世洲房地产经纪有限公司</c:v>
                </c:pt>
                <c:pt idx="8">
                  <c:v>深圳市桐林房地产经纪有限公司</c:v>
                </c:pt>
                <c:pt idx="9">
                  <c:v>深圳市新佳业房地产有限公司</c:v>
                </c:pt>
              </c:strCache>
            </c:strRef>
          </c:cat>
          <c:val>
            <c:numRef>
              <c:f>[202011分析汇总数据.xlsx]汇总分析!$E$48:$E$57</c:f>
              <c:numCache>
                <c:formatCode>0%</c:formatCode>
                <c:ptCount val="10"/>
                <c:pt idx="0">
                  <c:v>0.6</c:v>
                </c:pt>
                <c:pt idx="1">
                  <c:v>0.384615384615385</c:v>
                </c:pt>
                <c:pt idx="2">
                  <c:v>0.357142857142857</c:v>
                </c:pt>
                <c:pt idx="3">
                  <c:v>0.3</c:v>
                </c:pt>
                <c:pt idx="4">
                  <c:v>0.285714285714286</c:v>
                </c:pt>
                <c:pt idx="5">
                  <c:v>0.25</c:v>
                </c:pt>
                <c:pt idx="6">
                  <c:v>0.230769230769231</c:v>
                </c:pt>
                <c:pt idx="7">
                  <c:v>0.227272727272727</c:v>
                </c:pt>
                <c:pt idx="8">
                  <c:v>0.2</c:v>
                </c:pt>
                <c:pt idx="9">
                  <c:v>0.2</c:v>
                </c:pt>
              </c:numCache>
            </c:numRef>
          </c:val>
        </c:ser>
        <c:dLbls>
          <c:showLegendKey val="0"/>
          <c:showVal val="1"/>
          <c:showCatName val="0"/>
          <c:showSerName val="0"/>
          <c:showPercent val="0"/>
          <c:showBubbleSize val="0"/>
        </c:dLbls>
        <c:gapWidth val="182"/>
        <c:overlap val="0"/>
        <c:axId val="929382315"/>
        <c:axId val="553886932"/>
      </c:barChart>
      <c:catAx>
        <c:axId val="929382315"/>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700" b="0" i="0" u="none" strike="noStrike" kern="1200" baseline="0">
                <a:solidFill>
                  <a:schemeClr val="tx1"/>
                </a:solidFill>
                <a:latin typeface="+mn-lt"/>
                <a:ea typeface="+mn-ea"/>
                <a:cs typeface="+mn-cs"/>
              </a:defRPr>
            </a:pPr>
          </a:p>
        </c:txPr>
        <c:crossAx val="553886932"/>
        <c:crosses val="autoZero"/>
        <c:auto val="1"/>
        <c:lblAlgn val="ctr"/>
        <c:lblOffset val="100"/>
        <c:noMultiLvlLbl val="0"/>
      </c:catAx>
      <c:valAx>
        <c:axId val="553886932"/>
        <c:scaling>
          <c:orientation val="minMax"/>
        </c:scaling>
        <c:delete val="0"/>
        <c:axPos val="t"/>
        <c:numFmt formatCode="0%"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92938231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0" i="0" u="none" strike="noStrike" kern="1200" spc="0" baseline="0">
                <a:solidFill>
                  <a:schemeClr val="tx1">
                    <a:lumMod val="65000"/>
                    <a:lumOff val="35000"/>
                  </a:schemeClr>
                </a:solidFill>
                <a:latin typeface="+mn-lt"/>
                <a:ea typeface="+mn-ea"/>
                <a:cs typeface="+mn-cs"/>
              </a:defRPr>
            </a:pPr>
            <a:r>
              <a:rPr lang="en-US" altLang="zh-CN" sz="1000" b="1">
                <a:solidFill>
                  <a:schemeClr val="tx1"/>
                </a:solidFill>
              </a:rPr>
              <a:t>11</a:t>
            </a:r>
            <a:r>
              <a:rPr altLang="en-US" sz="1000" b="1">
                <a:solidFill>
                  <a:schemeClr val="tx1"/>
                </a:solidFill>
              </a:rPr>
              <a:t>月</a:t>
            </a:r>
            <a:r>
              <a:rPr sz="1000" b="1">
                <a:solidFill>
                  <a:schemeClr val="tx1"/>
                </a:solidFill>
              </a:rPr>
              <a:t>大专及以上学历星级人员占比TOP10机构</a:t>
            </a:r>
            <a:endParaRPr sz="1000" b="1">
              <a:solidFill>
                <a:schemeClr val="tx1"/>
              </a:solidFill>
            </a:endParaRPr>
          </a:p>
        </c:rich>
      </c:tx>
      <c:layout/>
      <c:overlay val="0"/>
      <c:spPr>
        <a:noFill/>
        <a:ln>
          <a:noFill/>
        </a:ln>
        <a:effectLst/>
      </c:spPr>
    </c:title>
    <c:autoTitleDeleted val="0"/>
    <c:plotArea>
      <c:layout>
        <c:manualLayout>
          <c:layoutTarget val="inner"/>
          <c:xMode val="edge"/>
          <c:yMode val="edge"/>
          <c:x val="0.473117408906883"/>
          <c:y val="0.268088631186581"/>
          <c:w val="0.404750337381916"/>
          <c:h val="0.686353282253054"/>
        </c:manualLayout>
      </c:layout>
      <c:barChart>
        <c:barDir val="bar"/>
        <c:grouping val="clustered"/>
        <c:varyColors val="0"/>
        <c:ser>
          <c:idx val="0"/>
          <c:order val="0"/>
          <c:tx>
            <c:strRef>
              <c:f>[202011分析汇总数据.xlsx]汇总分析!$E$99</c:f>
              <c:strCache>
                <c:ptCount val="1"/>
                <c:pt idx="0">
                  <c:v>大专及以上学历占比</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[202011分析汇总数据.xlsx]汇总分析!$D$100:$D$109</c:f>
              <c:strCache>
                <c:ptCount val="10"/>
                <c:pt idx="0">
                  <c:v>深圳丽兹行房地产投资顾问有限公司</c:v>
                </c:pt>
                <c:pt idx="1">
                  <c:v>深圳全家信息科技有限公司</c:v>
                </c:pt>
                <c:pt idx="2">
                  <c:v>深圳市道远商业不动产咨询有限公司</c:v>
                </c:pt>
                <c:pt idx="3">
                  <c:v>深圳市云房网络科技有限公司</c:v>
                </c:pt>
                <c:pt idx="4">
                  <c:v>深圳市房贷通置业代理服务有限公司</c:v>
                </c:pt>
                <c:pt idx="5">
                  <c:v>深圳市恋尚家房地产经纪服务有限公司</c:v>
                </c:pt>
                <c:pt idx="6">
                  <c:v>深圳链家房地产经纪有限公司</c:v>
                </c:pt>
                <c:pt idx="7">
                  <c:v>深圳市华家房地产经纪有限公司</c:v>
                </c:pt>
                <c:pt idx="8">
                  <c:v>深圳市有居房地产经纪有限公司</c:v>
                </c:pt>
                <c:pt idx="9">
                  <c:v>深圳市根基房地产经纪有限公司</c:v>
                </c:pt>
              </c:strCache>
            </c:strRef>
          </c:cat>
          <c:val>
            <c:numRef>
              <c:f>[202011分析汇总数据.xlsx]汇总分析!$E$100:$E$109</c:f>
              <c:numCache>
                <c:formatCode>0%</c:formatCode>
                <c:ptCount val="10"/>
                <c:pt idx="0">
                  <c:v>1</c:v>
                </c:pt>
                <c:pt idx="1">
                  <c:v>0.833333333333333</c:v>
                </c:pt>
                <c:pt idx="2">
                  <c:v>0.818181818181818</c:v>
                </c:pt>
                <c:pt idx="3">
                  <c:v>0.8125</c:v>
                </c:pt>
                <c:pt idx="4">
                  <c:v>0.735294117647059</c:v>
                </c:pt>
                <c:pt idx="5">
                  <c:v>0.7</c:v>
                </c:pt>
                <c:pt idx="6">
                  <c:v>0.690159003008165</c:v>
                </c:pt>
                <c:pt idx="7">
                  <c:v>0.666666666666667</c:v>
                </c:pt>
                <c:pt idx="8">
                  <c:v>0.666666666666667</c:v>
                </c:pt>
                <c:pt idx="9">
                  <c:v>0.642857142857143</c:v>
                </c:pt>
              </c:numCache>
            </c:numRef>
          </c:val>
        </c:ser>
        <c:dLbls>
          <c:showLegendKey val="0"/>
          <c:showVal val="1"/>
          <c:showCatName val="0"/>
          <c:showSerName val="0"/>
          <c:showPercent val="0"/>
          <c:showBubbleSize val="0"/>
        </c:dLbls>
        <c:gapWidth val="182"/>
        <c:overlap val="0"/>
        <c:axId val="479859710"/>
        <c:axId val="580464891"/>
      </c:barChart>
      <c:catAx>
        <c:axId val="479859710"/>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700" b="0" i="0" u="none" strike="noStrike" kern="1200" baseline="0">
                <a:solidFill>
                  <a:schemeClr val="tx1"/>
                </a:solidFill>
                <a:latin typeface="+mn-lt"/>
                <a:ea typeface="+mn-ea"/>
                <a:cs typeface="+mn-cs"/>
              </a:defRPr>
            </a:pPr>
          </a:p>
        </c:txPr>
        <c:crossAx val="580464891"/>
        <c:crosses val="autoZero"/>
        <c:auto val="1"/>
        <c:lblAlgn val="ctr"/>
        <c:lblOffset val="100"/>
        <c:noMultiLvlLbl val="0"/>
      </c:catAx>
      <c:valAx>
        <c:axId val="580464891"/>
        <c:scaling>
          <c:orientation val="minMax"/>
        </c:scaling>
        <c:delete val="0"/>
        <c:axPos val="t"/>
        <c:numFmt formatCode="0%"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47985971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0" i="0" u="none" strike="noStrike" kern="1200" spc="0" baseline="0">
                <a:solidFill>
                  <a:schemeClr val="tx1">
                    <a:lumMod val="65000"/>
                    <a:lumOff val="35000"/>
                  </a:schemeClr>
                </a:solidFill>
                <a:latin typeface="+mn-lt"/>
                <a:ea typeface="+mn-ea"/>
                <a:cs typeface="+mn-cs"/>
              </a:defRPr>
            </a:pPr>
            <a:r>
              <a:rPr lang="en-US" altLang="zh-CN" sz="1000" b="1">
                <a:solidFill>
                  <a:sysClr val="windowText" lastClr="000000"/>
                </a:solidFill>
              </a:rPr>
              <a:t>11</a:t>
            </a:r>
            <a:r>
              <a:rPr sz="1000" b="1">
                <a:solidFill>
                  <a:sysClr val="windowText" lastClr="000000"/>
                </a:solidFill>
              </a:rPr>
              <a:t>月人均网签TOP10机构</a:t>
            </a:r>
            <a:endParaRPr sz="1000" b="1">
              <a:solidFill>
                <a:sysClr val="windowText" lastClr="000000"/>
              </a:solidFill>
            </a:endParaRPr>
          </a:p>
        </c:rich>
      </c:tx>
      <c:layout/>
      <c:overlay val="0"/>
      <c:spPr>
        <a:noFill/>
        <a:ln>
          <a:noFill/>
        </a:ln>
        <a:effectLst/>
      </c:spPr>
    </c:title>
    <c:autoTitleDeleted val="0"/>
    <c:plotArea>
      <c:layout>
        <c:manualLayout>
          <c:layoutTarget val="inner"/>
          <c:xMode val="edge"/>
          <c:yMode val="edge"/>
          <c:x val="0.388984762254452"/>
          <c:y val="0.254364261168385"/>
          <c:w val="0.486084082981458"/>
          <c:h val="0.69786941580756"/>
        </c:manualLayout>
      </c:layout>
      <c:barChart>
        <c:barDir val="bar"/>
        <c:grouping val="clustered"/>
        <c:varyColors val="0"/>
        <c:ser>
          <c:idx val="0"/>
          <c:order val="0"/>
          <c:tx>
            <c:strRef>
              <c:f>[202011分析汇总数据.xlsx]汇总分析!$E$3</c:f>
              <c:strCache>
                <c:ptCount val="1"/>
                <c:pt idx="0">
                  <c:v>11月人均网签</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[202011分析汇总数据.xlsx]汇总分析!$D$4:$D$13</c:f>
              <c:strCache>
                <c:ptCount val="10"/>
                <c:pt idx="0">
                  <c:v>深圳糯家房地产经纪有限公司</c:v>
                </c:pt>
                <c:pt idx="1">
                  <c:v>深圳市嘉诚房地产经纪有限公司</c:v>
                </c:pt>
                <c:pt idx="2">
                  <c:v>深圳市世洲房地产经纪有限公司</c:v>
                </c:pt>
                <c:pt idx="3">
                  <c:v>脉房（深圳）房地产经纪有限公司</c:v>
                </c:pt>
                <c:pt idx="4">
                  <c:v>深圳市览众房地产经纪有限公司</c:v>
                </c:pt>
                <c:pt idx="5">
                  <c:v>深圳市智恒房地产经纪有限公司</c:v>
                </c:pt>
                <c:pt idx="6">
                  <c:v>深圳创微地产信息科技有限公司</c:v>
                </c:pt>
                <c:pt idx="7">
                  <c:v>深圳市海宏房地产经纪有限公司</c:v>
                </c:pt>
                <c:pt idx="8">
                  <c:v>深圳市众泰房地产经纪有限公司</c:v>
                </c:pt>
                <c:pt idx="9">
                  <c:v>深圳市百年创道房地产投资顾问有限公司</c:v>
                </c:pt>
              </c:strCache>
            </c:strRef>
          </c:cat>
          <c:val>
            <c:numRef>
              <c:f>[202011分析汇总数据.xlsx]汇总分析!$E$4:$E$13</c:f>
              <c:numCache>
                <c:formatCode>0.00_ </c:formatCode>
                <c:ptCount val="10"/>
                <c:pt idx="0">
                  <c:v>2.38524590163934</c:v>
                </c:pt>
                <c:pt idx="1">
                  <c:v>1.2</c:v>
                </c:pt>
                <c:pt idx="2">
                  <c:v>0.818181818181818</c:v>
                </c:pt>
                <c:pt idx="3">
                  <c:v>0.733333333333333</c:v>
                </c:pt>
                <c:pt idx="4">
                  <c:v>0.593220338983051</c:v>
                </c:pt>
                <c:pt idx="5">
                  <c:v>0.583333333333333</c:v>
                </c:pt>
                <c:pt idx="6">
                  <c:v>0.488888888888889</c:v>
                </c:pt>
                <c:pt idx="7">
                  <c:v>0.409090909090909</c:v>
                </c:pt>
                <c:pt idx="8">
                  <c:v>0.4</c:v>
                </c:pt>
                <c:pt idx="9">
                  <c:v>0.384615384615385</c:v>
                </c:pt>
              </c:numCache>
            </c:numRef>
          </c:val>
        </c:ser>
        <c:dLbls>
          <c:showLegendKey val="0"/>
          <c:showVal val="1"/>
          <c:showCatName val="0"/>
          <c:showSerName val="0"/>
          <c:showPercent val="0"/>
          <c:showBubbleSize val="0"/>
        </c:dLbls>
        <c:gapWidth val="182"/>
        <c:overlap val="0"/>
        <c:axId val="882509851"/>
        <c:axId val="555182580"/>
      </c:barChart>
      <c:catAx>
        <c:axId val="882509851"/>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700" b="0" i="0" u="none" strike="noStrike" kern="1200" baseline="0">
                <a:solidFill>
                  <a:schemeClr val="tx1"/>
                </a:solidFill>
                <a:latin typeface="+mn-lt"/>
                <a:ea typeface="+mn-ea"/>
                <a:cs typeface="+mn-cs"/>
              </a:defRPr>
            </a:pPr>
          </a:p>
        </c:txPr>
        <c:crossAx val="555182580"/>
        <c:crosses val="autoZero"/>
        <c:auto val="1"/>
        <c:lblAlgn val="ctr"/>
        <c:lblOffset val="100"/>
        <c:noMultiLvlLbl val="0"/>
      </c:catAx>
      <c:valAx>
        <c:axId val="555182580"/>
        <c:scaling>
          <c:orientation val="minMax"/>
        </c:scaling>
        <c:delete val="0"/>
        <c:axPos val="t"/>
        <c:numFmt formatCode="0.00_ "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882509851"/>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0" i="0" u="none" strike="noStrike" kern="1200" spc="0" baseline="0">
                <a:solidFill>
                  <a:schemeClr val="tx1">
                    <a:lumMod val="65000"/>
                    <a:lumOff val="35000"/>
                  </a:schemeClr>
                </a:solidFill>
                <a:latin typeface="+mn-lt"/>
                <a:ea typeface="+mn-ea"/>
                <a:cs typeface="+mn-cs"/>
              </a:defRPr>
            </a:pPr>
            <a:r>
              <a:rPr lang="en-US" altLang="zh-CN" sz="1000" b="1">
                <a:solidFill>
                  <a:schemeClr val="tx1"/>
                </a:solidFill>
              </a:rPr>
              <a:t>2020</a:t>
            </a:r>
            <a:r>
              <a:rPr altLang="en-US" sz="1000" b="1">
                <a:solidFill>
                  <a:schemeClr val="tx1"/>
                </a:solidFill>
              </a:rPr>
              <a:t>年</a:t>
            </a:r>
            <a:r>
              <a:rPr lang="en-US" altLang="zh-CN" sz="1000" b="1">
                <a:solidFill>
                  <a:schemeClr val="tx1"/>
                </a:solidFill>
              </a:rPr>
              <a:t>11</a:t>
            </a:r>
            <a:r>
              <a:rPr altLang="en-US" sz="1000" b="1">
                <a:solidFill>
                  <a:schemeClr val="tx1"/>
                </a:solidFill>
              </a:rPr>
              <a:t>月</a:t>
            </a:r>
            <a:r>
              <a:rPr sz="1000" b="1">
                <a:solidFill>
                  <a:schemeClr val="tx1"/>
                </a:solidFill>
              </a:rPr>
              <a:t>业绩申报宗数TOP10机构</a:t>
            </a:r>
            <a:endParaRPr sz="1000" b="1">
              <a:solidFill>
                <a:schemeClr val="tx1"/>
              </a:solidFill>
            </a:endParaRPr>
          </a:p>
        </c:rich>
      </c:tx>
      <c:layout/>
      <c:overlay val="0"/>
      <c:spPr>
        <a:noFill/>
        <a:ln>
          <a:noFill/>
        </a:ln>
        <a:effectLst/>
      </c:spPr>
    </c:title>
    <c:autoTitleDeleted val="0"/>
    <c:plotArea>
      <c:layout>
        <c:manualLayout>
          <c:layoutTarget val="inner"/>
          <c:xMode val="edge"/>
          <c:yMode val="edge"/>
          <c:x val="0.455390134529148"/>
          <c:y val="0.203915810083211"/>
          <c:w val="0.517434977578475"/>
          <c:h val="0.746647087616251"/>
        </c:manualLayout>
      </c:layout>
      <c:barChart>
        <c:barDir val="bar"/>
        <c:grouping val="clustered"/>
        <c:varyColors val="0"/>
        <c:ser>
          <c:idx val="0"/>
          <c:order val="0"/>
          <c:tx>
            <c:strRef>
              <c:f>[202011分析汇总数据.xlsx]汇总分析!$E$125</c:f>
              <c:strCache>
                <c:ptCount val="1"/>
                <c:pt idx="0">
                  <c:v>业绩申报宗数TOP10机构</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[202011分析汇总数据.xlsx]汇总分析!$D$126:$D$135</c:f>
              <c:strCache>
                <c:ptCount val="10"/>
                <c:pt idx="0">
                  <c:v>深圳市乐有家房产交易有限公司</c:v>
                </c:pt>
                <c:pt idx="1">
                  <c:v>深圳市世华房地产投资顾问有限公司</c:v>
                </c:pt>
                <c:pt idx="2">
                  <c:v>深圳市海宏房地产经纪有限公司</c:v>
                </c:pt>
                <c:pt idx="3">
                  <c:v>深圳市盛海房地产经纪有限公司</c:v>
                </c:pt>
                <c:pt idx="4">
                  <c:v>深圳市中昊恒基房地产投资顾问有限公司</c:v>
                </c:pt>
                <c:pt idx="5">
                  <c:v>深圳一方天房地产经纪有限公司</c:v>
                </c:pt>
                <c:pt idx="6">
                  <c:v>深圳市信义联房地产投资顾问有限公司</c:v>
                </c:pt>
                <c:pt idx="7">
                  <c:v>深圳市中部房地产有限公司</c:v>
                </c:pt>
                <c:pt idx="8">
                  <c:v>中原地产代理（深圳）有限公司</c:v>
                </c:pt>
                <c:pt idx="9">
                  <c:v>美联物业代理(深圳)有限公司</c:v>
                </c:pt>
              </c:strCache>
            </c:strRef>
          </c:cat>
          <c:val>
            <c:numRef>
              <c:f>[202011分析汇总数据.xlsx]汇总分析!$E$126:$E$135</c:f>
              <c:numCache>
                <c:formatCode>General</c:formatCode>
                <c:ptCount val="10"/>
                <c:pt idx="0">
                  <c:v>240</c:v>
                </c:pt>
                <c:pt idx="1">
                  <c:v>121</c:v>
                </c:pt>
                <c:pt idx="2">
                  <c:v>78</c:v>
                </c:pt>
                <c:pt idx="3">
                  <c:v>55</c:v>
                </c:pt>
                <c:pt idx="4">
                  <c:v>19</c:v>
                </c:pt>
                <c:pt idx="5">
                  <c:v>17</c:v>
                </c:pt>
                <c:pt idx="6">
                  <c:v>14</c:v>
                </c:pt>
                <c:pt idx="7">
                  <c:v>14</c:v>
                </c:pt>
                <c:pt idx="8">
                  <c:v>11</c:v>
                </c:pt>
                <c:pt idx="9">
                  <c:v>9</c:v>
                </c:pt>
              </c:numCache>
            </c:numRef>
          </c:val>
        </c:ser>
        <c:dLbls>
          <c:showLegendKey val="0"/>
          <c:showVal val="1"/>
          <c:showCatName val="0"/>
          <c:showSerName val="0"/>
          <c:showPercent val="0"/>
          <c:showBubbleSize val="0"/>
        </c:dLbls>
        <c:gapWidth val="182"/>
        <c:overlap val="0"/>
        <c:axId val="198320680"/>
        <c:axId val="916034719"/>
      </c:barChart>
      <c:catAx>
        <c:axId val="198320680"/>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700" b="0" i="0" u="none" strike="noStrike" kern="1200" baseline="0">
                <a:solidFill>
                  <a:schemeClr val="tx1"/>
                </a:solidFill>
                <a:latin typeface="+mn-lt"/>
                <a:ea typeface="+mn-ea"/>
                <a:cs typeface="+mn-cs"/>
              </a:defRPr>
            </a:pPr>
          </a:p>
        </c:txPr>
        <c:crossAx val="916034719"/>
        <c:crosses val="autoZero"/>
        <c:auto val="1"/>
        <c:lblAlgn val="ctr"/>
        <c:lblOffset val="100"/>
        <c:noMultiLvlLbl val="0"/>
      </c:catAx>
      <c:valAx>
        <c:axId val="916034719"/>
        <c:scaling>
          <c:orientation val="minMax"/>
        </c:scaling>
        <c:delete val="0"/>
        <c:axPos val="t"/>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19832068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000" b="1" i="0" u="none" strike="noStrike" kern="1200" spc="0" baseline="0">
                <a:solidFill>
                  <a:schemeClr val="tx1"/>
                </a:solidFill>
                <a:latin typeface="+mn-lt"/>
                <a:ea typeface="+mn-ea"/>
                <a:cs typeface="+mn-cs"/>
              </a:defRPr>
            </a:pPr>
            <a:r>
              <a:rPr lang="en-US" altLang="zh-CN" sz="1000"/>
              <a:t>2020</a:t>
            </a:r>
            <a:r>
              <a:rPr altLang="en-US" sz="1000"/>
              <a:t>年</a:t>
            </a:r>
            <a:r>
              <a:rPr lang="en-US" altLang="zh-CN" sz="1000"/>
              <a:t>11</a:t>
            </a:r>
            <a:r>
              <a:rPr altLang="en-US" sz="1000"/>
              <a:t>月</a:t>
            </a:r>
            <a:r>
              <a:rPr sz="1000"/>
              <a:t>业绩申报宗数TOP10人员</a:t>
            </a:r>
            <a:endParaRPr sz="1000"/>
          </a:p>
        </c:rich>
      </c:tx>
      <c:layout/>
      <c:overlay val="0"/>
      <c:spPr>
        <a:noFill/>
        <a:ln>
          <a:noFill/>
        </a:ln>
        <a:effectLst/>
      </c:spPr>
    </c:title>
    <c:autoTitleDeleted val="0"/>
    <c:plotArea>
      <c:layout/>
      <c:barChart>
        <c:barDir val="bar"/>
        <c:grouping val="clustered"/>
        <c:varyColors val="0"/>
        <c:ser>
          <c:idx val="0"/>
          <c:order val="0"/>
          <c:tx>
            <c:strRef>
              <c:f>[202011分析汇总数据.xlsx]汇总分析!$E$153</c:f>
              <c:strCache>
                <c:ptCount val="1"/>
                <c:pt idx="0">
                  <c:v>业绩申报宗数TOP10人员</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[202011分析汇总数据.xlsx]汇总分析!$D$154:$D$163</c:f>
              <c:strCache>
                <c:ptCount val="10"/>
                <c:pt idx="0">
                  <c:v>曾俊，J247100</c:v>
                </c:pt>
                <c:pt idx="1">
                  <c:v>王佩，J233545</c:v>
                </c:pt>
                <c:pt idx="2">
                  <c:v>张伟华，J080776</c:v>
                </c:pt>
                <c:pt idx="3">
                  <c:v>陈洪胜，J023725</c:v>
                </c:pt>
                <c:pt idx="4">
                  <c:v>罗福彦，J198015</c:v>
                </c:pt>
                <c:pt idx="5">
                  <c:v>吴雄桢，J126844</c:v>
                </c:pt>
                <c:pt idx="6">
                  <c:v>刘新阁，J193608</c:v>
                </c:pt>
                <c:pt idx="7">
                  <c:v>曲新花，J010915</c:v>
                </c:pt>
                <c:pt idx="8">
                  <c:v>姚宗兵，J198127</c:v>
                </c:pt>
                <c:pt idx="9">
                  <c:v>刘洪源，J211415(GX)</c:v>
                </c:pt>
              </c:strCache>
            </c:strRef>
          </c:cat>
          <c:val>
            <c:numRef>
              <c:f>[202011分析汇总数据.xlsx]汇总分析!$E$154:$E$163</c:f>
              <c:numCache>
                <c:formatCode>General</c:formatCode>
                <c:ptCount val="10"/>
                <c:pt idx="0">
                  <c:v>37</c:v>
                </c:pt>
                <c:pt idx="1">
                  <c:v>34</c:v>
                </c:pt>
                <c:pt idx="2">
                  <c:v>26</c:v>
                </c:pt>
                <c:pt idx="3">
                  <c:v>21</c:v>
                </c:pt>
                <c:pt idx="4">
                  <c:v>21</c:v>
                </c:pt>
                <c:pt idx="5">
                  <c:v>19</c:v>
                </c:pt>
                <c:pt idx="6">
                  <c:v>18</c:v>
                </c:pt>
                <c:pt idx="7">
                  <c:v>17</c:v>
                </c:pt>
                <c:pt idx="8">
                  <c:v>17</c:v>
                </c:pt>
                <c:pt idx="9">
                  <c:v>14</c:v>
                </c:pt>
              </c:numCache>
            </c:numRef>
          </c:val>
        </c:ser>
        <c:dLbls>
          <c:showLegendKey val="0"/>
          <c:showVal val="1"/>
          <c:showCatName val="0"/>
          <c:showSerName val="0"/>
          <c:showPercent val="0"/>
          <c:showBubbleSize val="0"/>
        </c:dLbls>
        <c:gapWidth val="182"/>
        <c:overlap val="0"/>
        <c:axId val="637990574"/>
        <c:axId val="120602726"/>
      </c:barChart>
      <c:catAx>
        <c:axId val="637990574"/>
        <c:scaling>
          <c:orientation val="maxMin"/>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120602726"/>
        <c:crosses val="autoZero"/>
        <c:auto val="1"/>
        <c:lblAlgn val="ctr"/>
        <c:lblOffset val="100"/>
        <c:noMultiLvlLbl val="0"/>
      </c:catAx>
      <c:valAx>
        <c:axId val="120602726"/>
        <c:scaling>
          <c:orientation val="minMax"/>
        </c:scaling>
        <c:delete val="0"/>
        <c:axPos val="t"/>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p>
        </c:txPr>
        <c:crossAx val="63799057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0.839754098360656</cdr:x>
      <cdr:y>0.00649350649350649</cdr:y>
    </cdr:from>
    <cdr:to>
      <cdr:x>0.977459016393443</cdr:x>
      <cdr:y>0.0774891774891775</cdr:y>
    </cdr:to>
    <cdr:sp>
      <cdr:nvSpPr>
        <cdr:cNvPr id="2" name="矩形 1"/>
        <cdr:cNvSpPr/>
      </cdr:nvSpPr>
      <cdr:spPr xmlns:a="http://schemas.openxmlformats.org/drawingml/2006/main">
        <a:xfrm xmlns:a="http://schemas.openxmlformats.org/drawingml/2006/main">
          <a:off x="3903345" y="19050"/>
          <a:ext cx="640080" cy="20828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t" anchorCtr="0">
          <a:normAutofit/>
        </a:bodyPr>
        <a:p>
          <a:r>
            <a:rPr lang="zh-CN" altLang="en-US" sz="700"/>
            <a:t>单位：套</a:t>
          </a:r>
          <a:endParaRPr lang="zh-CN" altLang="en-US" sz="700"/>
        </a:p>
      </cdr:txBody>
    </cdr:sp>
  </cdr:relSizeAnchor>
</c:userShapes>
</file>

<file path=ppt/drawings/drawing2.xml><?xml version="1.0" encoding="utf-8"?>
<c:userShapes xmlns:c="http://schemas.openxmlformats.org/drawingml/2006/chart">
  <cdr:relSizeAnchor xmlns:cdr="http://schemas.openxmlformats.org/drawingml/2006/chartDrawing">
    <cdr:from>
      <cdr:x>0.834237332980552</cdr:x>
      <cdr:y>0</cdr:y>
    </cdr:from>
    <cdr:to>
      <cdr:x>0.962296600079375</cdr:x>
      <cdr:y>0.0841219768664564</cdr:y>
    </cdr:to>
    <cdr:sp>
      <cdr:nvSpPr>
        <cdr:cNvPr id="2" name="矩形 1"/>
        <cdr:cNvSpPr/>
      </cdr:nvSpPr>
      <cdr:spPr xmlns:a="http://schemas.openxmlformats.org/drawingml/2006/main">
        <a:xfrm xmlns:a="http://schemas.openxmlformats.org/drawingml/2006/main">
          <a:off x="4004310" y="0"/>
          <a:ext cx="614680" cy="254000"/>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t" anchorCtr="0">
          <a:normAutofit/>
        </a:bodyPr>
        <a:p>
          <a:r>
            <a:rPr lang="zh-CN" altLang="en-US" sz="700"/>
            <a:t>单位：宗</a:t>
          </a:r>
          <a:endParaRPr lang="zh-CN" altLang="en-US" sz="700"/>
        </a:p>
      </cdr:txBody>
    </cdr:sp>
  </cdr:relSizeAnchor>
</c:userShapes>
</file>

<file path=ppt/drawings/drawing3.xml><?xml version="1.0" encoding="utf-8"?>
<c:userShapes xmlns:c="http://schemas.openxmlformats.org/drawingml/2006/chart">
  <cdr:relSizeAnchor xmlns:cdr="http://schemas.openxmlformats.org/drawingml/2006/chartDrawing">
    <cdr:from>
      <cdr:x>0.85596994155302</cdr:x>
      <cdr:y>0</cdr:y>
    </cdr:from>
    <cdr:to>
      <cdr:x>1</cdr:x>
      <cdr:y>0.0809061488673139</cdr:y>
    </cdr:to>
    <cdr:sp>
      <cdr:nvSpPr>
        <cdr:cNvPr id="2" name="矩形 1"/>
        <cdr:cNvSpPr/>
      </cdr:nvSpPr>
      <cdr:spPr xmlns:a="http://schemas.openxmlformats.org/drawingml/2006/main">
        <a:xfrm xmlns:a="http://schemas.openxmlformats.org/drawingml/2006/main">
          <a:off x="3905885" y="0"/>
          <a:ext cx="657225" cy="238125"/>
        </a:xfrm>
        <a:prstGeom xmlns:a="http://schemas.openxmlformats.org/drawingml/2006/main" prst="rect">
          <a:avLst/>
        </a:prstGeom>
      </cdr:spPr>
      <cdr:txBody xmlns:a="http://schemas.openxmlformats.org/drawingml/2006/main">
        <a:bodyPr vertOverflow="clip" horzOverflow="clip" vert="horz" wrap="square" lIns="45720" tIns="45720" rIns="45720" bIns="45720" rtlCol="0" anchor="t" anchorCtr="0">
          <a:normAutofit/>
        </a:bodyPr>
        <a:p>
          <a:r>
            <a:rPr lang="zh-CN" altLang="en-US" sz="700"/>
            <a:t>单位：宗</a:t>
          </a:r>
          <a:endParaRPr lang="zh-CN" altLang="en-US" sz="7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AB28EB-5213-4709-8088-38E0CC67DEA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65388" y="685800"/>
            <a:ext cx="19272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470347-50FA-427C-8A15-FF49B57DD66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470347-50FA-427C-8A15-FF49B57DD66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470347-50FA-427C-8A15-FF49B57DD66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470347-50FA-427C-8A15-FF49B57DD66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789399"/>
            <a:ext cx="5829300" cy="261473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6912398"/>
            <a:ext cx="4800600" cy="31173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7838570"/>
            <a:ext cx="5829300" cy="2422728"/>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5170183"/>
            <a:ext cx="5829300" cy="26683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57177" y="3795043"/>
            <a:ext cx="2257425" cy="107328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2628902" y="3795043"/>
            <a:ext cx="2257425" cy="1073285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488500"/>
            <a:ext cx="6172200" cy="2033058"/>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730512"/>
            <a:ext cx="3030141" cy="11379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342900" y="3868460"/>
            <a:ext cx="3030141" cy="702817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3483770" y="2730512"/>
            <a:ext cx="3031331" cy="11379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3483770" y="3868460"/>
            <a:ext cx="3031331" cy="702817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2" y="485675"/>
            <a:ext cx="2256235" cy="2066943"/>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9" y="485676"/>
            <a:ext cx="3833813" cy="104109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342902" y="2552619"/>
            <a:ext cx="2256235" cy="83440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8538846"/>
            <a:ext cx="4114800" cy="100805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1089945"/>
            <a:ext cx="4114800" cy="73190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9546905"/>
            <a:ext cx="4114800" cy="14316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3729037" y="652274"/>
            <a:ext cx="1157288" cy="1387562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57177" y="652274"/>
            <a:ext cx="3357563" cy="1387562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56D1-A9DC-4E9B-A737-18F833A02E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AD6727-2CFD-42D2-B01B-9F78DB5E47F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488500"/>
            <a:ext cx="6172200" cy="2033058"/>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846284"/>
            <a:ext cx="6172200" cy="8050347"/>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342900" y="11306066"/>
            <a:ext cx="1600200" cy="649449"/>
          </a:xfrm>
          <a:prstGeom prst="rect">
            <a:avLst/>
          </a:prstGeom>
        </p:spPr>
        <p:txBody>
          <a:bodyPr vert="horz" lIns="91440" tIns="45720" rIns="91440" bIns="45720" rtlCol="0" anchor="ctr"/>
          <a:lstStyle>
            <a:lvl1pPr algn="l">
              <a:defRPr sz="1200">
                <a:solidFill>
                  <a:schemeClr val="tx1">
                    <a:tint val="75000"/>
                  </a:schemeClr>
                </a:solidFill>
              </a:defRPr>
            </a:lvl1pPr>
          </a:lstStyle>
          <a:p>
            <a:fld id="{827856D1-A9DC-4E9B-A737-18F833A02E4E}" type="datetimeFigureOut">
              <a:rPr lang="zh-CN" altLang="en-US" smtClean="0"/>
            </a:fld>
            <a:endParaRPr lang="zh-CN" altLang="en-US"/>
          </a:p>
        </p:txBody>
      </p:sp>
      <p:sp>
        <p:nvSpPr>
          <p:cNvPr id="5" name="页脚占位符 4"/>
          <p:cNvSpPr>
            <a:spLocks noGrp="1"/>
          </p:cNvSpPr>
          <p:nvPr>
            <p:ph type="ftr" sz="quarter" idx="3"/>
          </p:nvPr>
        </p:nvSpPr>
        <p:spPr>
          <a:xfrm>
            <a:off x="2343150" y="11306066"/>
            <a:ext cx="2171700" cy="64944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11306066"/>
            <a:ext cx="1600200" cy="649449"/>
          </a:xfrm>
          <a:prstGeom prst="rect">
            <a:avLst/>
          </a:prstGeom>
        </p:spPr>
        <p:txBody>
          <a:bodyPr vert="horz" lIns="91440" tIns="45720" rIns="91440" bIns="45720" rtlCol="0" anchor="ctr"/>
          <a:lstStyle>
            <a:lvl1pPr algn="r">
              <a:defRPr sz="1200">
                <a:solidFill>
                  <a:schemeClr val="tx1">
                    <a:tint val="75000"/>
                  </a:schemeClr>
                </a:solidFill>
              </a:defRPr>
            </a:lvl1pPr>
          </a:lstStyle>
          <a:p>
            <a:fld id="{03AD6727-2CFD-42D2-B01B-9F78DB5E47F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chart" Target="../charts/chart6.xml"/><Relationship Id="rId1" Type="http://schemas.openxmlformats.org/officeDocument/2006/relationships/chart" Target="../charts/chart5.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0" y="85090"/>
            <a:ext cx="3653790" cy="541020"/>
          </a:xfrm>
          <a:prstGeom prst="rect">
            <a:avLst/>
          </a:prstGeom>
        </p:spPr>
      </p:pic>
      <p:sp>
        <p:nvSpPr>
          <p:cNvPr id="5" name="文本框 9"/>
          <p:cNvSpPr txBox="1"/>
          <p:nvPr/>
        </p:nvSpPr>
        <p:spPr>
          <a:xfrm>
            <a:off x="5347970" y="165735"/>
            <a:ext cx="137731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gradFill>
                  <a:gsLst>
                    <a:gs pos="0">
                      <a:srgbClr val="E30000"/>
                    </a:gs>
                    <a:gs pos="100000">
                      <a:srgbClr val="760303"/>
                    </a:gs>
                  </a:gsLst>
                  <a:lin scaled="0"/>
                </a:gradFill>
                <a:latin typeface="微软雅黑" panose="020B0503020204020204" pitchFamily="34" charset="-122"/>
                <a:ea typeface="微软雅黑" panose="020B0503020204020204" pitchFamily="34" charset="-122"/>
              </a:rPr>
              <a:t>红</a:t>
            </a:r>
            <a:r>
              <a:rPr lang="zh-CN" altLang="en-US" sz="2400" b="1" dirty="0" smtClean="0">
                <a:solidFill>
                  <a:schemeClr val="accent5"/>
                </a:solidFill>
                <a:latin typeface="宋体" panose="02010600030101010101" pitchFamily="2" charset="-122"/>
                <a:ea typeface="宋体" panose="02010600030101010101" pitchFamily="2" charset="-122"/>
              </a:rPr>
              <a:t>•</a:t>
            </a:r>
            <a:r>
              <a:rPr lang="zh-CN" altLang="en-US" sz="2400" b="1" dirty="0" smtClean="0">
                <a:solidFill>
                  <a:schemeClr val="tx1"/>
                </a:solidFill>
                <a:latin typeface="微软雅黑" panose="020B0503020204020204" pitchFamily="34" charset="-122"/>
                <a:ea typeface="微软雅黑" panose="020B0503020204020204" pitchFamily="34" charset="-122"/>
              </a:rPr>
              <a:t>黑 </a:t>
            </a:r>
            <a:r>
              <a:rPr lang="zh-CN" altLang="en-US" sz="2400" b="1" dirty="0" smtClean="0">
                <a:solidFill>
                  <a:schemeClr val="accent5"/>
                </a:solidFill>
                <a:latin typeface="微软雅黑" panose="020B0503020204020204" pitchFamily="34" charset="-122"/>
                <a:ea typeface="微软雅黑" panose="020B0503020204020204" pitchFamily="34" charset="-122"/>
              </a:rPr>
              <a:t>榜</a:t>
            </a:r>
            <a:endParaRPr lang="zh-CN" altLang="en-US" sz="2400" b="1" dirty="0" smtClean="0">
              <a:solidFill>
                <a:schemeClr val="accent5"/>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635" y="727710"/>
            <a:ext cx="6880225" cy="0"/>
          </a:xfrm>
          <a:prstGeom prst="line">
            <a:avLst/>
          </a:prstGeom>
          <a:ln w="28575">
            <a:solidFill>
              <a:srgbClr val="2DC0D2"/>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l="45706" t="-1" b="-756"/>
          <a:stretch>
            <a:fillRect/>
          </a:stretch>
        </p:blipFill>
        <p:spPr>
          <a:xfrm>
            <a:off x="635" y="826135"/>
            <a:ext cx="6858635" cy="368300"/>
          </a:xfrm>
          <a:prstGeom prst="rect">
            <a:avLst/>
          </a:prstGeom>
          <a:noFill/>
          <a:ln>
            <a:noFill/>
          </a:ln>
        </p:spPr>
      </p:pic>
      <p:sp>
        <p:nvSpPr>
          <p:cNvPr id="12" name="矩形 11"/>
          <p:cNvSpPr/>
          <p:nvPr/>
        </p:nvSpPr>
        <p:spPr>
          <a:xfrm>
            <a:off x="50800" y="826135"/>
            <a:ext cx="6753860" cy="368300"/>
          </a:xfrm>
          <a:prstGeom prst="rect">
            <a:avLst/>
          </a:prstGeom>
        </p:spPr>
        <p:txBody>
          <a:bodyPr wrap="square">
            <a:spAutoFit/>
          </a:bodyPr>
          <a:p>
            <a:pPr algn="ctr" defTabSz="913765"/>
            <a:r>
              <a:rPr 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月全行业人均网签单量环比上月有所提升</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635" y="1518285"/>
            <a:ext cx="6804660" cy="1630045"/>
          </a:xfrm>
          <a:prstGeom prst="rect">
            <a:avLst/>
          </a:prstGeom>
          <a:noFill/>
        </p:spPr>
        <p:txBody>
          <a:bodyPr wrap="square" rtlCol="0">
            <a:spAutoFit/>
          </a:bodyPr>
          <a:p>
            <a:pPr algn="just" fontAlgn="auto">
              <a:lnSpc>
                <a:spcPts val="2000"/>
              </a:lnSpc>
            </a:pPr>
            <a:r>
              <a:rPr sz="1500" b="1" dirty="0" smtClean="0">
                <a:solidFill>
                  <a:schemeClr val="accent5"/>
                </a:solidFill>
                <a:latin typeface="宋体" panose="02010600030101010101" pitchFamily="2" charset="-122"/>
                <a:ea typeface="宋体" panose="02010600030101010101" pitchFamily="2" charset="-122"/>
                <a:cs typeface="宋体" panose="02010600030101010101" pitchFamily="2" charset="-122"/>
                <a:sym typeface="+mn-ea"/>
              </a:rPr>
              <a:t>☆</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招华地产、超然地产与百年创道三家机构，已连续三月包揽中、高星级人员占比前三甲；</a:t>
            </a:r>
            <a:endParaRPr lang="zh-CN" sz="1500" dirty="0" smtClean="0">
              <a:latin typeface="宋体" panose="02010600030101010101" pitchFamily="2" charset="-122"/>
              <a:ea typeface="宋体" panose="02010600030101010101" pitchFamily="2" charset="-122"/>
              <a:cs typeface="宋体" panose="02010600030101010101" pitchFamily="2" charset="-122"/>
              <a:sym typeface="+mn-ea"/>
            </a:endParaRPr>
          </a:p>
          <a:p>
            <a:pPr algn="just" fontAlgn="auto">
              <a:lnSpc>
                <a:spcPts val="2000"/>
              </a:lnSpc>
            </a:pPr>
            <a:r>
              <a:rPr sz="1500" b="1" dirty="0" smtClean="0">
                <a:solidFill>
                  <a:schemeClr val="accent5"/>
                </a:solidFill>
                <a:latin typeface="宋体" panose="02010600030101010101" pitchFamily="2" charset="-122"/>
                <a:ea typeface="宋体" panose="02010600030101010101" pitchFamily="2" charset="-122"/>
                <a:cs typeface="宋体" panose="02010600030101010101" pitchFamily="2" charset="-122"/>
                <a:sym typeface="+mn-ea"/>
              </a:rPr>
              <a:t>☆</a:t>
            </a:r>
            <a:r>
              <a:rPr sz="1500" dirty="0" smtClean="0">
                <a:latin typeface="宋体" panose="02010600030101010101" pitchFamily="2" charset="-122"/>
                <a:ea typeface="宋体" panose="02010600030101010101" pitchFamily="2" charset="-122"/>
                <a:cs typeface="宋体" panose="02010600030101010101" pitchFamily="2" charset="-122"/>
                <a:sym typeface="+mn-ea"/>
              </a:rPr>
              <a:t>业绩申报方面，</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龙头机构</a:t>
            </a:r>
            <a:r>
              <a:rPr sz="1500" dirty="0" smtClean="0">
                <a:latin typeface="宋体" panose="02010600030101010101" pitchFamily="2" charset="-122"/>
                <a:ea typeface="宋体" panose="02010600030101010101" pitchFamily="2" charset="-122"/>
                <a:cs typeface="宋体" panose="02010600030101010101" pitchFamily="2" charset="-122"/>
                <a:sym typeface="+mn-ea"/>
              </a:rPr>
              <a:t>继续保持</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规模</a:t>
            </a:r>
            <a:r>
              <a:rPr sz="1500" dirty="0" smtClean="0">
                <a:latin typeface="宋体" panose="02010600030101010101" pitchFamily="2" charset="-122"/>
                <a:ea typeface="宋体" panose="02010600030101010101" pitchFamily="2" charset="-122"/>
                <a:cs typeface="宋体" panose="02010600030101010101" pitchFamily="2" charset="-122"/>
                <a:sym typeface="+mn-ea"/>
              </a:rPr>
              <a:t>优势，</a:t>
            </a:r>
            <a:r>
              <a:rPr sz="1500" dirty="0" smtClean="0">
                <a:latin typeface="宋体" panose="02010600030101010101" pitchFamily="2" charset="-122"/>
                <a:ea typeface="宋体" panose="02010600030101010101" pitchFamily="2" charset="-122"/>
                <a:cs typeface="宋体" panose="02010600030101010101" pitchFamily="2" charset="-122"/>
                <a:sym typeface="+mn-ea"/>
              </a:rPr>
              <a:t>海宏地产冲进</a:t>
            </a:r>
            <a:r>
              <a:rPr sz="1500" dirty="0" smtClean="0">
                <a:latin typeface="宋体" panose="02010600030101010101" pitchFamily="2" charset="-122"/>
                <a:ea typeface="宋体" panose="02010600030101010101" pitchFamily="2" charset="-122"/>
                <a:cs typeface="宋体" panose="02010600030101010101" pitchFamily="2" charset="-122"/>
                <a:sym typeface="+mn-ea"/>
              </a:rPr>
              <a:t>前三；</a:t>
            </a:r>
            <a:endParaRPr sz="1500" dirty="0" smtClean="0">
              <a:latin typeface="宋体" panose="02010600030101010101" pitchFamily="2" charset="-122"/>
              <a:ea typeface="宋体" panose="02010600030101010101" pitchFamily="2" charset="-122"/>
              <a:cs typeface="宋体" panose="02010600030101010101" pitchFamily="2" charset="-122"/>
              <a:sym typeface="+mn-ea"/>
            </a:endParaRPr>
          </a:p>
          <a:p>
            <a:pPr algn="just" fontAlgn="auto">
              <a:lnSpc>
                <a:spcPts val="2000"/>
              </a:lnSpc>
            </a:pPr>
            <a:r>
              <a:rPr sz="1500" b="1" dirty="0" smtClean="0">
                <a:solidFill>
                  <a:schemeClr val="accent5"/>
                </a:solidFill>
                <a:latin typeface="宋体" panose="02010600030101010101" pitchFamily="2" charset="-122"/>
                <a:ea typeface="宋体" panose="02010600030101010101" pitchFamily="2" charset="-122"/>
                <a:cs typeface="宋体" panose="02010600030101010101" pitchFamily="2" charset="-122"/>
                <a:sym typeface="+mn-ea"/>
              </a:rPr>
              <a:t>☆</a:t>
            </a:r>
            <a:r>
              <a:rPr sz="1500" dirty="0" smtClean="0">
                <a:latin typeface="宋体" panose="02010600030101010101" pitchFamily="2" charset="-122"/>
                <a:ea typeface="宋体" panose="02010600030101010101" pitchFamily="2" charset="-122"/>
                <a:cs typeface="宋体" panose="02010600030101010101" pitchFamily="2" charset="-122"/>
                <a:sym typeface="+mn-ea"/>
              </a:rPr>
              <a:t>11月份业绩申报宗数前十人员人均开单量22单，较上月人均增加3单</a:t>
            </a:r>
            <a:r>
              <a:rPr sz="1500" dirty="0" smtClean="0">
                <a:latin typeface="宋体" panose="02010600030101010101" pitchFamily="2" charset="-122"/>
                <a:ea typeface="宋体" panose="02010600030101010101" pitchFamily="2" charset="-122"/>
                <a:cs typeface="宋体" panose="02010600030101010101" pitchFamily="2" charset="-122"/>
                <a:sym typeface="+mn-ea"/>
              </a:rPr>
              <a:t>；</a:t>
            </a:r>
            <a:endParaRPr sz="1500" dirty="0" smtClean="0">
              <a:latin typeface="宋体" panose="02010600030101010101" pitchFamily="2" charset="-122"/>
              <a:ea typeface="宋体" panose="02010600030101010101" pitchFamily="2" charset="-122"/>
              <a:cs typeface="宋体" panose="02010600030101010101" pitchFamily="2" charset="-122"/>
              <a:sym typeface="+mn-ea"/>
            </a:endParaRPr>
          </a:p>
          <a:p>
            <a:pPr algn="just" fontAlgn="auto">
              <a:lnSpc>
                <a:spcPts val="2000"/>
              </a:lnSpc>
            </a:pPr>
            <a:r>
              <a:rPr sz="1500" b="1" dirty="0" smtClean="0">
                <a:solidFill>
                  <a:schemeClr val="accent5"/>
                </a:solidFill>
                <a:latin typeface="宋体" panose="02010600030101010101" pitchFamily="2" charset="-122"/>
                <a:ea typeface="宋体" panose="02010600030101010101" pitchFamily="2" charset="-122"/>
                <a:cs typeface="宋体" panose="02010600030101010101" pitchFamily="2" charset="-122"/>
                <a:sym typeface="+mn-ea"/>
              </a:rPr>
              <a:t>☆</a:t>
            </a:r>
            <a:r>
              <a:rPr sz="1500" dirty="0" smtClean="0">
                <a:latin typeface="宋体" panose="02010600030101010101" pitchFamily="2" charset="-122"/>
                <a:ea typeface="宋体" panose="02010600030101010101" pitchFamily="2" charset="-122"/>
                <a:cs typeface="宋体" panose="02010600030101010101" pitchFamily="2" charset="-122"/>
                <a:sym typeface="+mn-ea"/>
              </a:rPr>
              <a:t>市场</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观望期</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交易双方对费用变化较为敏感</a:t>
            </a:r>
            <a:r>
              <a:rPr lang="zh-CN" sz="1500" dirty="0" smtClean="0">
                <a:latin typeface="宋体" panose="02010600030101010101" pitchFamily="2" charset="-122"/>
                <a:ea typeface="宋体" panose="02010600030101010101" pitchFamily="2" charset="-122"/>
                <a:cs typeface="宋体" panose="02010600030101010101" pitchFamily="2" charset="-122"/>
                <a:sym typeface="+mn-ea"/>
              </a:rPr>
              <a:t>；</a:t>
            </a:r>
            <a:endParaRPr sz="1500" dirty="0" smtClean="0">
              <a:latin typeface="宋体" panose="02010600030101010101" pitchFamily="2" charset="-122"/>
              <a:ea typeface="宋体" panose="02010600030101010101" pitchFamily="2" charset="-122"/>
              <a:cs typeface="宋体" panose="02010600030101010101" pitchFamily="2" charset="-122"/>
              <a:sym typeface="+mn-ea"/>
            </a:endParaRPr>
          </a:p>
          <a:p>
            <a:pPr algn="just" fontAlgn="auto">
              <a:lnSpc>
                <a:spcPts val="2000"/>
              </a:lnSpc>
            </a:pPr>
            <a:r>
              <a:rPr sz="1500" b="1" dirty="0" smtClean="0">
                <a:solidFill>
                  <a:schemeClr val="accent5"/>
                </a:solidFill>
                <a:latin typeface="宋体" panose="02010600030101010101" pitchFamily="2" charset="-122"/>
                <a:ea typeface="宋体" panose="02010600030101010101" pitchFamily="2" charset="-122"/>
                <a:cs typeface="宋体" panose="02010600030101010101" pitchFamily="2" charset="-122"/>
                <a:sym typeface="+mn-ea"/>
              </a:rPr>
              <a:t>☆</a:t>
            </a:r>
            <a:r>
              <a:rPr sz="1500" dirty="0" smtClean="0">
                <a:latin typeface="宋体" panose="02010600030101010101" pitchFamily="2" charset="-122"/>
                <a:ea typeface="宋体" panose="02010600030101010101" pitchFamily="2" charset="-122"/>
                <a:cs typeface="宋体" panose="02010600030101010101" pitchFamily="2" charset="-122"/>
                <a:sym typeface="+mn-ea"/>
              </a:rPr>
              <a:t>本月无机构、人员被列入黑名单</a:t>
            </a:r>
            <a:endParaRPr sz="1500" dirty="0" smtClean="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7" name="流程图: 过程 6"/>
          <p:cNvSpPr/>
          <p:nvPr/>
        </p:nvSpPr>
        <p:spPr>
          <a:xfrm>
            <a:off x="-1905" y="3195320"/>
            <a:ext cx="6858635" cy="562610"/>
          </a:xfrm>
          <a:prstGeom prst="flowChartProcess">
            <a:avLst/>
          </a:prstGeom>
          <a:gradFill>
            <a:gsLst>
              <a:gs pos="7500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700" b="1">
                <a:solidFill>
                  <a:srgbClr val="FFC000"/>
                </a:solidFill>
                <a:latin typeface="黑体" panose="02010609060101010101" charset="-122"/>
                <a:ea typeface="黑体" panose="02010609060101010101" charset="-122"/>
                <a:cs typeface="黑体" panose="02010609060101010101" charset="-122"/>
              </a:rPr>
              <a:t>红榜•1</a:t>
            </a:r>
            <a:r>
              <a:rPr lang="en-US" altLang="zh-CN" sz="1700" b="1">
                <a:solidFill>
                  <a:srgbClr val="FFC000"/>
                </a:solidFill>
                <a:latin typeface="黑体" panose="02010609060101010101" charset="-122"/>
                <a:ea typeface="黑体" panose="02010609060101010101" charset="-122"/>
                <a:cs typeface="黑体" panose="02010609060101010101" charset="-122"/>
              </a:rPr>
              <a:t>1</a:t>
            </a:r>
            <a:r>
              <a:rPr lang="zh-CN" altLang="en-US" sz="1700" b="1">
                <a:solidFill>
                  <a:srgbClr val="FFC000"/>
                </a:solidFill>
                <a:latin typeface="黑体" panose="02010609060101010101" charset="-122"/>
                <a:ea typeface="黑体" panose="02010609060101010101" charset="-122"/>
                <a:cs typeface="黑体" panose="02010609060101010101" charset="-122"/>
              </a:rPr>
              <a:t>月行业素质发展指标</a:t>
            </a:r>
            <a:r>
              <a:rPr lang="en-US" altLang="zh-CN" sz="1700" b="1">
                <a:solidFill>
                  <a:srgbClr val="FFC000"/>
                </a:solidFill>
                <a:latin typeface="黑体" panose="02010609060101010101" charset="-122"/>
                <a:ea typeface="黑体" panose="02010609060101010101" charset="-122"/>
                <a:cs typeface="黑体" panose="02010609060101010101" charset="-122"/>
              </a:rPr>
              <a:t>——</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招华地产、超然地产与百年创道已连续三月包揽中、高星级人员占比前三甲</a:t>
            </a:r>
            <a:endParaRPr lang="zh-CN" altLang="en-US" sz="1700" b="1">
              <a:solidFill>
                <a:srgbClr val="FFC000"/>
              </a:solidFill>
              <a:latin typeface="黑体" panose="02010609060101010101" charset="-122"/>
              <a:ea typeface="黑体" panose="02010609060101010101" charset="-122"/>
              <a:cs typeface="黑体" panose="02010609060101010101" charset="-122"/>
              <a:sym typeface="+mn-ea"/>
            </a:endParaRPr>
          </a:p>
        </p:txBody>
      </p:sp>
      <p:sp>
        <p:nvSpPr>
          <p:cNvPr id="100" name="文本框 99"/>
          <p:cNvSpPr txBox="1"/>
          <p:nvPr/>
        </p:nvSpPr>
        <p:spPr>
          <a:xfrm>
            <a:off x="3183890" y="5653405"/>
            <a:ext cx="3620770" cy="245110"/>
          </a:xfrm>
          <a:prstGeom prst="rect">
            <a:avLst/>
          </a:prstGeom>
          <a:noFill/>
          <a:ln w="9525">
            <a:noFill/>
          </a:ln>
        </p:spPr>
        <p:txBody>
          <a:bodyPr wrap="square">
            <a:spAutoFit/>
          </a:bodyPr>
          <a:p>
            <a:pPr indent="457200"/>
            <a:r>
              <a:rPr lang="zh-CN" sz="1000" b="1">
                <a:solidFill>
                  <a:srgbClr val="000000"/>
                </a:solidFill>
                <a:latin typeface="宋体" panose="02010600030101010101" pitchFamily="2" charset="-122"/>
                <a:ea typeface="宋体" panose="02010600030101010101" pitchFamily="2" charset="-122"/>
                <a:cs typeface="宋体" panose="02010600030101010101" pitchFamily="2" charset="-122"/>
              </a:rPr>
              <a:t>注：剔除</a:t>
            </a:r>
            <a:r>
              <a:rPr lang="zh-CN" sz="1000" b="1">
                <a:solidFill>
                  <a:srgbClr val="FF0000"/>
                </a:solidFill>
                <a:latin typeface="宋体" panose="02010600030101010101" pitchFamily="2" charset="-122"/>
                <a:ea typeface="宋体" panose="02010600030101010101" pitchFamily="2" charset="-122"/>
                <a:cs typeface="宋体" panose="02010600030101010101" pitchFamily="2" charset="-122"/>
              </a:rPr>
              <a:t>疑似合同打印点</a:t>
            </a:r>
            <a:r>
              <a:rPr lang="zh-CN" sz="1000" b="1">
                <a:latin typeface="宋体" panose="02010600030101010101" pitchFamily="2" charset="-122"/>
                <a:ea typeface="宋体" panose="02010600030101010101" pitchFamily="2" charset="-122"/>
                <a:cs typeface="宋体" panose="02010600030101010101" pitchFamily="2" charset="-122"/>
              </a:rPr>
              <a:t>及</a:t>
            </a:r>
            <a:r>
              <a:rPr lang="zh-CN" sz="1000" b="1">
                <a:solidFill>
                  <a:srgbClr val="FF0000"/>
                </a:solidFill>
                <a:latin typeface="宋体" panose="02010600030101010101" pitchFamily="2" charset="-122"/>
                <a:ea typeface="宋体" panose="02010600030101010101" pitchFamily="2" charset="-122"/>
                <a:cs typeface="宋体" panose="02010600030101010101" pitchFamily="2" charset="-122"/>
              </a:rPr>
              <a:t>少于10人</a:t>
            </a:r>
            <a:r>
              <a:rPr lang="zh-CN" sz="1000" b="1">
                <a:latin typeface="宋体" panose="02010600030101010101" pitchFamily="2" charset="-122"/>
                <a:ea typeface="宋体" panose="02010600030101010101" pitchFamily="2" charset="-122"/>
                <a:cs typeface="宋体" panose="02010600030101010101" pitchFamily="2" charset="-122"/>
              </a:rPr>
              <a:t>的中介机构</a:t>
            </a:r>
            <a:endParaRPr lang="zh-CN" altLang="en-US" sz="10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45085" y="3886200"/>
            <a:ext cx="3459480" cy="1694180"/>
          </a:xfrm>
          <a:prstGeom prst="rect">
            <a:avLst/>
          </a:prstGeom>
          <a:noFill/>
          <a:ln w="9525">
            <a:noFill/>
          </a:ln>
        </p:spPr>
        <p:txBody>
          <a:bodyPr wrap="square">
            <a:spAutoFit/>
          </a:bodyPr>
          <a:p>
            <a:pPr indent="0" fontAlgn="auto">
              <a:lnSpc>
                <a:spcPts val="2500"/>
              </a:lnSpc>
            </a:pPr>
            <a:r>
              <a:rPr lang="en-US" altLang="zh-CN" sz="1600">
                <a:latin typeface="仿宋" panose="02010609060101010101" charset="-122"/>
                <a:ea typeface="仿宋" panose="02010609060101010101" charset="-122"/>
                <a:cs typeface="仿宋" panose="02010609060101010101" charset="-122"/>
              </a:rPr>
              <a:t>11</a:t>
            </a:r>
            <a:r>
              <a:rPr lang="zh-CN" altLang="en-US" sz="1600">
                <a:latin typeface="仿宋" panose="02010609060101010101" charset="-122"/>
                <a:ea typeface="仿宋" panose="02010609060101010101" charset="-122"/>
                <a:cs typeface="仿宋" panose="02010609060101010101" charset="-122"/>
              </a:rPr>
              <a:t>月人均网签前十机构排名，仍不见</a:t>
            </a:r>
            <a:r>
              <a:rPr lang="zh-CN" altLang="en-US" sz="1600">
                <a:solidFill>
                  <a:srgbClr val="FF0000"/>
                </a:solidFill>
                <a:latin typeface="仿宋" panose="02010609060101010101" charset="-122"/>
                <a:ea typeface="仿宋" panose="02010609060101010101" charset="-122"/>
                <a:cs typeface="仿宋" panose="02010609060101010101" charset="-122"/>
              </a:rPr>
              <a:t>龙头机构</a:t>
            </a:r>
            <a:r>
              <a:rPr lang="zh-CN" altLang="en-US" sz="1600">
                <a:latin typeface="仿宋" panose="02010609060101010101" charset="-122"/>
                <a:ea typeface="仿宋" panose="02010609060101010101" charset="-122"/>
                <a:cs typeface="仿宋" panose="02010609060101010101" charset="-122"/>
              </a:rPr>
              <a:t>身影；环比</a:t>
            </a:r>
            <a:r>
              <a:rPr lang="zh-CN" sz="1600">
                <a:latin typeface="仿宋" panose="02010609060101010101" charset="-122"/>
                <a:ea typeface="仿宋" panose="02010609060101010101" charset="-122"/>
                <a:cs typeface="仿宋" panose="02010609060101010101" charset="-122"/>
              </a:rPr>
              <a:t>上月网签前十机构榜单人均</a:t>
            </a:r>
            <a:r>
              <a:rPr lang="en-US" altLang="zh-CN" sz="1600">
                <a:solidFill>
                  <a:srgbClr val="FF0000"/>
                </a:solidFill>
                <a:latin typeface="仿宋" panose="02010609060101010101" charset="-122"/>
                <a:ea typeface="仿宋" panose="02010609060101010101" charset="-122"/>
                <a:cs typeface="仿宋" panose="02010609060101010101" charset="-122"/>
              </a:rPr>
              <a:t>0.63</a:t>
            </a:r>
            <a:r>
              <a:rPr lang="zh-CN" altLang="en-US" sz="1600">
                <a:solidFill>
                  <a:srgbClr val="FF0000"/>
                </a:solidFill>
                <a:latin typeface="仿宋" panose="02010609060101010101" charset="-122"/>
                <a:ea typeface="仿宋" panose="02010609060101010101" charset="-122"/>
                <a:cs typeface="仿宋" panose="02010609060101010101" charset="-122"/>
              </a:rPr>
              <a:t>单</a:t>
            </a:r>
            <a:r>
              <a:rPr lang="zh-CN" altLang="en-US" sz="1600">
                <a:latin typeface="仿宋" panose="02010609060101010101" charset="-122"/>
                <a:ea typeface="仿宋" panose="02010609060101010101" charset="-122"/>
                <a:cs typeface="仿宋" panose="02010609060101010101" charset="-122"/>
              </a:rPr>
              <a:t>的成绩，本月前十机构人均网签量升至</a:t>
            </a:r>
            <a:r>
              <a:rPr lang="en-US" altLang="zh-CN" sz="1600">
                <a:solidFill>
                  <a:srgbClr val="FF0000"/>
                </a:solidFill>
                <a:latin typeface="仿宋" panose="02010609060101010101" charset="-122"/>
                <a:ea typeface="仿宋" panose="02010609060101010101" charset="-122"/>
                <a:cs typeface="仿宋" panose="02010609060101010101" charset="-122"/>
              </a:rPr>
              <a:t>0.79</a:t>
            </a:r>
            <a:r>
              <a:rPr lang="zh-CN" altLang="en-US" sz="1600">
                <a:solidFill>
                  <a:srgbClr val="FF0000"/>
                </a:solidFill>
                <a:latin typeface="仿宋" panose="02010609060101010101" charset="-122"/>
                <a:ea typeface="仿宋" panose="02010609060101010101" charset="-122"/>
                <a:cs typeface="仿宋" panose="02010609060101010101" charset="-122"/>
              </a:rPr>
              <a:t>单</a:t>
            </a:r>
            <a:r>
              <a:rPr lang="zh-CN" altLang="en-US" sz="1600">
                <a:latin typeface="仿宋" panose="02010609060101010101" charset="-122"/>
                <a:ea typeface="仿宋" panose="02010609060101010101" charset="-122"/>
                <a:cs typeface="仿宋" panose="02010609060101010101" charset="-122"/>
              </a:rPr>
              <a:t>，同时，高出本月全行业人均</a:t>
            </a:r>
            <a:r>
              <a:rPr lang="en-US" altLang="zh-CN" sz="1600">
                <a:latin typeface="仿宋" panose="02010609060101010101" charset="-122"/>
                <a:ea typeface="仿宋" panose="02010609060101010101" charset="-122"/>
                <a:cs typeface="仿宋" panose="02010609060101010101" charset="-122"/>
              </a:rPr>
              <a:t>0.16</a:t>
            </a:r>
            <a:r>
              <a:rPr lang="zh-CN" altLang="en-US" sz="1600">
                <a:latin typeface="仿宋" panose="02010609060101010101" charset="-122"/>
                <a:ea typeface="仿宋" panose="02010609060101010101" charset="-122"/>
                <a:cs typeface="仿宋" panose="02010609060101010101" charset="-122"/>
              </a:rPr>
              <a:t>单</a:t>
            </a:r>
            <a:r>
              <a:rPr lang="en-US" altLang="zh-CN" sz="1600">
                <a:latin typeface="仿宋" panose="02010609060101010101" charset="-122"/>
                <a:ea typeface="仿宋" panose="02010609060101010101" charset="-122"/>
                <a:cs typeface="仿宋" panose="02010609060101010101" charset="-122"/>
              </a:rPr>
              <a:t>394%</a:t>
            </a:r>
            <a:r>
              <a:rPr lang="zh-CN" altLang="en-US" sz="1600">
                <a:latin typeface="仿宋" panose="02010609060101010101" charset="-122"/>
                <a:ea typeface="仿宋" panose="02010609060101010101" charset="-122"/>
                <a:cs typeface="仿宋" panose="02010609060101010101" charset="-122"/>
              </a:rPr>
              <a:t>！</a:t>
            </a:r>
            <a:endParaRPr lang="zh-CN" altLang="en-US" sz="1600">
              <a:latin typeface="仿宋" panose="02010609060101010101" charset="-122"/>
              <a:ea typeface="仿宋" panose="02010609060101010101" charset="-122"/>
              <a:cs typeface="仿宋" panose="02010609060101010101" charset="-122"/>
            </a:endParaRPr>
          </a:p>
        </p:txBody>
      </p:sp>
      <p:sp>
        <p:nvSpPr>
          <p:cNvPr id="8" name="文本框 7"/>
          <p:cNvSpPr txBox="1"/>
          <p:nvPr/>
        </p:nvSpPr>
        <p:spPr>
          <a:xfrm>
            <a:off x="3790315" y="5898515"/>
            <a:ext cx="2992120" cy="1568450"/>
          </a:xfrm>
          <a:prstGeom prst="rect">
            <a:avLst/>
          </a:prstGeom>
          <a:noFill/>
          <a:ln w="9525">
            <a:noFill/>
          </a:ln>
        </p:spPr>
        <p:txBody>
          <a:bodyPr wrap="square">
            <a:spAutoFit/>
          </a:bodyPr>
          <a:p>
            <a:pPr indent="0"/>
            <a:r>
              <a:rPr lang="zh-CN" altLang="en-US" sz="1600">
                <a:solidFill>
                  <a:srgbClr val="FF0000"/>
                </a:solidFill>
                <a:latin typeface="仿宋" panose="02010609060101010101" charset="-122"/>
                <a:ea typeface="仿宋" panose="02010609060101010101" charset="-122"/>
                <a:cs typeface="仿宋" panose="02010609060101010101" charset="-122"/>
              </a:rPr>
              <a:t>招华地产</a:t>
            </a:r>
            <a:r>
              <a:rPr lang="zh-CN" altLang="en-US" sz="1600">
                <a:latin typeface="仿宋" panose="02010609060101010101" charset="-122"/>
                <a:ea typeface="仿宋" panose="02010609060101010101" charset="-122"/>
                <a:cs typeface="仿宋" panose="02010609060101010101" charset="-122"/>
              </a:rPr>
              <a:t>、</a:t>
            </a:r>
            <a:r>
              <a:rPr lang="zh-CN" altLang="en-US" sz="1600">
                <a:solidFill>
                  <a:srgbClr val="FF0000"/>
                </a:solidFill>
                <a:latin typeface="仿宋" panose="02010609060101010101" charset="-122"/>
                <a:ea typeface="仿宋" panose="02010609060101010101" charset="-122"/>
                <a:cs typeface="仿宋" panose="02010609060101010101" charset="-122"/>
              </a:rPr>
              <a:t>超然地产</a:t>
            </a:r>
            <a:r>
              <a:rPr lang="zh-CN" altLang="en-US" sz="1600">
                <a:latin typeface="仿宋" panose="02010609060101010101" charset="-122"/>
                <a:ea typeface="仿宋" panose="02010609060101010101" charset="-122"/>
                <a:cs typeface="仿宋" panose="02010609060101010101" charset="-122"/>
              </a:rPr>
              <a:t>与</a:t>
            </a:r>
            <a:r>
              <a:rPr lang="zh-CN" altLang="en-US" sz="1600">
                <a:solidFill>
                  <a:srgbClr val="FF0000"/>
                </a:solidFill>
                <a:latin typeface="仿宋" panose="02010609060101010101" charset="-122"/>
                <a:ea typeface="仿宋" panose="02010609060101010101" charset="-122"/>
                <a:cs typeface="仿宋" panose="02010609060101010101" charset="-122"/>
              </a:rPr>
              <a:t>百年创道</a:t>
            </a:r>
            <a:r>
              <a:rPr lang="zh-CN" altLang="en-US" sz="1600">
                <a:latin typeface="仿宋" panose="02010609060101010101" charset="-122"/>
                <a:ea typeface="仿宋" panose="02010609060101010101" charset="-122"/>
                <a:cs typeface="仿宋" panose="02010609060101010101" charset="-122"/>
              </a:rPr>
              <a:t>，依然包揽</a:t>
            </a:r>
            <a:r>
              <a:rPr lang="en-US" altLang="zh-CN" sz="1600">
                <a:latin typeface="仿宋" panose="02010609060101010101" charset="-122"/>
                <a:ea typeface="仿宋" panose="02010609060101010101" charset="-122"/>
                <a:cs typeface="仿宋" panose="02010609060101010101" charset="-122"/>
              </a:rPr>
              <a:t>11</a:t>
            </a:r>
            <a:r>
              <a:rPr lang="zh-CN" altLang="en-US" sz="1600">
                <a:latin typeface="仿宋" panose="02010609060101010101" charset="-122"/>
                <a:ea typeface="仿宋" panose="02010609060101010101" charset="-122"/>
                <a:cs typeface="仿宋" panose="02010609060101010101" charset="-122"/>
              </a:rPr>
              <a:t>月三星级及以上人员占比</a:t>
            </a:r>
            <a:r>
              <a:rPr lang="zh-CN" altLang="en-US" sz="1600">
                <a:latin typeface="仿宋" panose="02010609060101010101" charset="-122"/>
                <a:ea typeface="仿宋" panose="02010609060101010101" charset="-122"/>
                <a:cs typeface="仿宋" panose="02010609060101010101" charset="-122"/>
                <a:sym typeface="+mn-ea"/>
              </a:rPr>
              <a:t>榜单</a:t>
            </a:r>
            <a:r>
              <a:rPr lang="zh-CN" altLang="en-US" sz="1600">
                <a:latin typeface="仿宋" panose="02010609060101010101" charset="-122"/>
                <a:ea typeface="仿宋" panose="02010609060101010101" charset="-122"/>
                <a:cs typeface="仿宋" panose="02010609060101010101" charset="-122"/>
              </a:rPr>
              <a:t>前三甲！</a:t>
            </a:r>
            <a:endParaRPr lang="zh-CN" altLang="en-US" sz="1600">
              <a:latin typeface="仿宋" panose="02010609060101010101" charset="-122"/>
              <a:ea typeface="仿宋" panose="02010609060101010101" charset="-122"/>
              <a:cs typeface="仿宋" panose="02010609060101010101" charset="-122"/>
            </a:endParaRPr>
          </a:p>
          <a:p>
            <a:pPr indent="0"/>
            <a:endParaRPr lang="zh-CN" altLang="en-US" sz="1600">
              <a:latin typeface="仿宋" panose="02010609060101010101" charset="-122"/>
              <a:ea typeface="仿宋" panose="02010609060101010101" charset="-122"/>
              <a:cs typeface="仿宋" panose="02010609060101010101" charset="-122"/>
            </a:endParaRPr>
          </a:p>
          <a:p>
            <a:pPr indent="0"/>
            <a:r>
              <a:rPr lang="zh-CN" altLang="en-US" sz="1600">
                <a:solidFill>
                  <a:srgbClr val="FF0000"/>
                </a:solidFill>
                <a:latin typeface="仿宋" panose="02010609060101010101" charset="-122"/>
                <a:ea typeface="仿宋" panose="02010609060101010101" charset="-122"/>
                <a:cs typeface="仿宋" panose="02010609060101010101" charset="-122"/>
              </a:rPr>
              <a:t>景河田置业</a:t>
            </a:r>
            <a:r>
              <a:rPr lang="zh-CN" altLang="en-US" sz="1600">
                <a:latin typeface="仿宋" panose="02010609060101010101" charset="-122"/>
                <a:ea typeface="仿宋" panose="02010609060101010101" charset="-122"/>
                <a:cs typeface="仿宋" panose="02010609060101010101" charset="-122"/>
              </a:rPr>
              <a:t>、</a:t>
            </a:r>
            <a:r>
              <a:rPr lang="zh-CN" altLang="en-US" sz="1600">
                <a:solidFill>
                  <a:srgbClr val="FF0000"/>
                </a:solidFill>
                <a:latin typeface="仿宋" panose="02010609060101010101" charset="-122"/>
                <a:ea typeface="仿宋" panose="02010609060101010101" charset="-122"/>
                <a:cs typeface="仿宋" panose="02010609060101010101" charset="-122"/>
              </a:rPr>
              <a:t>千城地产</a:t>
            </a:r>
            <a:r>
              <a:rPr lang="zh-CN" altLang="en-US" sz="1600">
                <a:latin typeface="仿宋" panose="02010609060101010101" charset="-122"/>
                <a:ea typeface="仿宋" panose="02010609060101010101" charset="-122"/>
                <a:cs typeface="仿宋" panose="02010609060101010101" charset="-122"/>
              </a:rPr>
              <a:t>挤掉世洲地产与中部地产</a:t>
            </a:r>
            <a:r>
              <a:rPr lang="zh-CN" altLang="en-US" sz="1600">
                <a:latin typeface="仿宋" panose="02010609060101010101" charset="-122"/>
                <a:ea typeface="仿宋" panose="02010609060101010101" charset="-122"/>
                <a:cs typeface="仿宋" panose="02010609060101010101" charset="-122"/>
              </a:rPr>
              <a:t>进入榜单。</a:t>
            </a:r>
            <a:endParaRPr lang="zh-CN" altLang="en-US" sz="1600">
              <a:latin typeface="仿宋" panose="02010609060101010101" charset="-122"/>
              <a:ea typeface="仿宋" panose="02010609060101010101" charset="-122"/>
              <a:cs typeface="仿宋" panose="02010609060101010101" charset="-122"/>
            </a:endParaRPr>
          </a:p>
        </p:txBody>
      </p:sp>
      <p:sp>
        <p:nvSpPr>
          <p:cNvPr id="10" name="文本框 9"/>
          <p:cNvSpPr txBox="1"/>
          <p:nvPr/>
        </p:nvSpPr>
        <p:spPr>
          <a:xfrm>
            <a:off x="-113665" y="9753600"/>
            <a:ext cx="3511550" cy="245110"/>
          </a:xfrm>
          <a:prstGeom prst="rect">
            <a:avLst/>
          </a:prstGeom>
          <a:noFill/>
          <a:ln w="9525">
            <a:noFill/>
          </a:ln>
        </p:spPr>
        <p:txBody>
          <a:bodyPr wrap="square">
            <a:spAutoFit/>
          </a:bodyPr>
          <a:p>
            <a:pPr indent="457200"/>
            <a:r>
              <a:rPr lang="zh-CN" sz="1000" b="1">
                <a:solidFill>
                  <a:srgbClr val="000000"/>
                </a:solidFill>
                <a:latin typeface="宋体" panose="02010600030101010101" pitchFamily="2" charset="-122"/>
                <a:ea typeface="宋体" panose="02010600030101010101" pitchFamily="2" charset="-122"/>
                <a:cs typeface="宋体" panose="02010600030101010101" pitchFamily="2" charset="-122"/>
              </a:rPr>
              <a:t>注：榜单只核计有</a:t>
            </a:r>
            <a:r>
              <a:rPr lang="zh-CN" sz="1000" b="1">
                <a:solidFill>
                  <a:srgbClr val="FF0000"/>
                </a:solidFill>
                <a:latin typeface="宋体" panose="02010600030101010101" pitchFamily="2" charset="-122"/>
                <a:ea typeface="宋体" panose="02010600030101010101" pitchFamily="2" charset="-122"/>
                <a:cs typeface="宋体" panose="02010600030101010101" pitchFamily="2" charset="-122"/>
              </a:rPr>
              <a:t>10名及以上</a:t>
            </a:r>
            <a:r>
              <a:rPr lang="zh-CN" sz="1000" b="1">
                <a:solidFill>
                  <a:srgbClr val="000000"/>
                </a:solidFill>
                <a:latin typeface="宋体" panose="02010600030101010101" pitchFamily="2" charset="-122"/>
                <a:ea typeface="宋体" panose="02010600030101010101" pitchFamily="2" charset="-122"/>
                <a:cs typeface="宋体" panose="02010600030101010101" pitchFamily="2" charset="-122"/>
              </a:rPr>
              <a:t>星级人员机构</a:t>
            </a:r>
            <a:endParaRPr lang="zh-CN" sz="1000" b="1">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14" name="文本框 13"/>
          <p:cNvSpPr txBox="1"/>
          <p:nvPr/>
        </p:nvSpPr>
        <p:spPr>
          <a:xfrm>
            <a:off x="3270885" y="11820525"/>
            <a:ext cx="3511550" cy="245110"/>
          </a:xfrm>
          <a:prstGeom prst="rect">
            <a:avLst/>
          </a:prstGeom>
          <a:noFill/>
          <a:ln w="9525">
            <a:noFill/>
          </a:ln>
        </p:spPr>
        <p:txBody>
          <a:bodyPr wrap="square">
            <a:spAutoFit/>
          </a:bodyPr>
          <a:p>
            <a:pPr indent="457200"/>
            <a:r>
              <a:rPr lang="zh-CN" sz="1000" b="1">
                <a:solidFill>
                  <a:srgbClr val="000000"/>
                </a:solidFill>
                <a:latin typeface="宋体" panose="02010600030101010101" pitchFamily="2" charset="-122"/>
                <a:ea typeface="宋体" panose="02010600030101010101" pitchFamily="2" charset="-122"/>
                <a:cs typeface="宋体" panose="02010600030101010101" pitchFamily="2" charset="-122"/>
              </a:rPr>
              <a:t>注：榜单只核计有</a:t>
            </a:r>
            <a:r>
              <a:rPr lang="zh-CN" sz="1000" b="1">
                <a:solidFill>
                  <a:srgbClr val="FF0000"/>
                </a:solidFill>
                <a:latin typeface="宋体" panose="02010600030101010101" pitchFamily="2" charset="-122"/>
                <a:ea typeface="宋体" panose="02010600030101010101" pitchFamily="2" charset="-122"/>
                <a:cs typeface="宋体" panose="02010600030101010101" pitchFamily="2" charset="-122"/>
              </a:rPr>
              <a:t>10名及以上</a:t>
            </a:r>
            <a:r>
              <a:rPr lang="zh-CN" sz="1000" b="1">
                <a:solidFill>
                  <a:srgbClr val="000000"/>
                </a:solidFill>
                <a:latin typeface="宋体" panose="02010600030101010101" pitchFamily="2" charset="-122"/>
                <a:ea typeface="宋体" panose="02010600030101010101" pitchFamily="2" charset="-122"/>
                <a:cs typeface="宋体" panose="02010600030101010101" pitchFamily="2" charset="-122"/>
              </a:rPr>
              <a:t>星级人员机构</a:t>
            </a:r>
            <a:endParaRPr lang="zh-CN" sz="1000" b="1">
              <a:solidFill>
                <a:srgbClr val="000000"/>
              </a:solidFill>
              <a:latin typeface="宋体" panose="02010600030101010101" pitchFamily="2" charset="-122"/>
              <a:ea typeface="宋体" panose="02010600030101010101" pitchFamily="2" charset="-122"/>
              <a:cs typeface="宋体" panose="02010600030101010101" pitchFamily="2" charset="-122"/>
            </a:endParaRPr>
          </a:p>
        </p:txBody>
      </p:sp>
      <p:sp>
        <p:nvSpPr>
          <p:cNvPr id="26" name="矩形 25"/>
          <p:cNvSpPr/>
          <p:nvPr/>
        </p:nvSpPr>
        <p:spPr>
          <a:xfrm>
            <a:off x="-60325" y="1194435"/>
            <a:ext cx="1435735" cy="368300"/>
          </a:xfrm>
          <a:prstGeom prst="rect">
            <a:avLst/>
          </a:prstGeom>
        </p:spPr>
        <p:txBody>
          <a:bodyPr wrap="square">
            <a:spAutoFit/>
          </a:bodyPr>
          <a:p>
            <a:pPr algn="ctr" defTabSz="913765"/>
            <a:r>
              <a:rPr lang="zh-CN" altLang="en-US" b="1" dirty="0">
                <a:solidFill>
                  <a:schemeClr val="accent5"/>
                </a:solidFill>
                <a:latin typeface="微软雅黑" panose="020B0503020204020204" pitchFamily="34" charset="-122"/>
                <a:ea typeface="微软雅黑" panose="020B0503020204020204" pitchFamily="34" charset="-122"/>
              </a:rPr>
              <a:t>本月看点：</a:t>
            </a:r>
            <a:endParaRPr lang="zh-CN" altLang="en-US" b="1" dirty="0">
              <a:solidFill>
                <a:schemeClr val="accent5"/>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733165" y="7879080"/>
            <a:ext cx="2992120" cy="1814830"/>
          </a:xfrm>
          <a:prstGeom prst="rect">
            <a:avLst/>
          </a:prstGeom>
          <a:noFill/>
          <a:ln w="9525">
            <a:noFill/>
          </a:ln>
        </p:spPr>
        <p:txBody>
          <a:bodyPr wrap="square">
            <a:spAutoFit/>
          </a:bodyPr>
          <a:p>
            <a:pPr indent="0"/>
            <a:r>
              <a:rPr lang="zh-CN" altLang="en-US" sz="1600">
                <a:solidFill>
                  <a:srgbClr val="FF0000"/>
                </a:solidFill>
                <a:latin typeface="仿宋" panose="02010609060101010101" charset="-122"/>
                <a:ea typeface="仿宋" panose="02010609060101010101" charset="-122"/>
                <a:cs typeface="仿宋" panose="02010609060101010101" charset="-122"/>
                <a:sym typeface="+mn-ea"/>
              </a:rPr>
              <a:t>招华地产</a:t>
            </a:r>
            <a:r>
              <a:rPr lang="zh-CN" altLang="en-US" sz="1600">
                <a:latin typeface="仿宋" panose="02010609060101010101" charset="-122"/>
                <a:ea typeface="仿宋" panose="02010609060101010101" charset="-122"/>
                <a:cs typeface="仿宋" panose="02010609060101010101" charset="-122"/>
                <a:sym typeface="+mn-ea"/>
              </a:rPr>
              <a:t>、</a:t>
            </a:r>
            <a:r>
              <a:rPr lang="zh-CN" altLang="en-US" sz="1600">
                <a:solidFill>
                  <a:srgbClr val="FF0000"/>
                </a:solidFill>
                <a:latin typeface="仿宋" panose="02010609060101010101" charset="-122"/>
                <a:ea typeface="仿宋" panose="02010609060101010101" charset="-122"/>
                <a:cs typeface="仿宋" panose="02010609060101010101" charset="-122"/>
                <a:sym typeface="+mn-ea"/>
              </a:rPr>
              <a:t>百年创道</a:t>
            </a:r>
            <a:r>
              <a:rPr lang="zh-CN" altLang="en-US" sz="1600">
                <a:latin typeface="仿宋" panose="02010609060101010101" charset="-122"/>
                <a:ea typeface="仿宋" panose="02010609060101010101" charset="-122"/>
                <a:cs typeface="仿宋" panose="02010609060101010101" charset="-122"/>
                <a:sym typeface="+mn-ea"/>
              </a:rPr>
              <a:t>与</a:t>
            </a:r>
            <a:r>
              <a:rPr lang="zh-CN" altLang="en-US" sz="1600">
                <a:solidFill>
                  <a:srgbClr val="FF0000"/>
                </a:solidFill>
                <a:latin typeface="仿宋" panose="02010609060101010101" charset="-122"/>
                <a:ea typeface="仿宋" panose="02010609060101010101" charset="-122"/>
                <a:cs typeface="仿宋" panose="02010609060101010101" charset="-122"/>
                <a:sym typeface="+mn-ea"/>
              </a:rPr>
              <a:t>超然地产</a:t>
            </a:r>
            <a:r>
              <a:rPr lang="zh-CN" altLang="en-US" sz="1600">
                <a:latin typeface="仿宋" panose="02010609060101010101" charset="-122"/>
                <a:ea typeface="仿宋" panose="02010609060101010101" charset="-122"/>
                <a:cs typeface="仿宋" panose="02010609060101010101" charset="-122"/>
                <a:sym typeface="+mn-ea"/>
              </a:rPr>
              <a:t>，依然包揽</a:t>
            </a:r>
            <a:r>
              <a:rPr lang="en-US" altLang="zh-CN" sz="1600">
                <a:latin typeface="仿宋" panose="02010609060101010101" charset="-122"/>
                <a:ea typeface="仿宋" panose="02010609060101010101" charset="-122"/>
                <a:cs typeface="仿宋" panose="02010609060101010101" charset="-122"/>
              </a:rPr>
              <a:t>11</a:t>
            </a:r>
            <a:r>
              <a:rPr lang="zh-CN" altLang="en-US" sz="1600">
                <a:latin typeface="仿宋" panose="02010609060101010101" charset="-122"/>
                <a:ea typeface="仿宋" panose="02010609060101010101" charset="-122"/>
                <a:cs typeface="仿宋" panose="02010609060101010101" charset="-122"/>
              </a:rPr>
              <a:t>月五星级人员占比</a:t>
            </a:r>
            <a:r>
              <a:rPr lang="zh-CN" altLang="en-US" sz="1600">
                <a:latin typeface="仿宋" panose="02010609060101010101" charset="-122"/>
                <a:ea typeface="仿宋" panose="02010609060101010101" charset="-122"/>
                <a:cs typeface="仿宋" panose="02010609060101010101" charset="-122"/>
                <a:sym typeface="+mn-ea"/>
              </a:rPr>
              <a:t>榜单</a:t>
            </a:r>
            <a:r>
              <a:rPr lang="zh-CN" altLang="en-US" sz="1600">
                <a:latin typeface="仿宋" panose="02010609060101010101" charset="-122"/>
                <a:ea typeface="仿宋" panose="02010609060101010101" charset="-122"/>
                <a:cs typeface="仿宋" panose="02010609060101010101" charset="-122"/>
              </a:rPr>
              <a:t>前三甲！</a:t>
            </a:r>
            <a:endParaRPr lang="zh-CN" altLang="en-US" sz="1600">
              <a:latin typeface="仿宋" panose="02010609060101010101" charset="-122"/>
              <a:ea typeface="仿宋" panose="02010609060101010101" charset="-122"/>
              <a:cs typeface="仿宋" panose="02010609060101010101" charset="-122"/>
            </a:endParaRPr>
          </a:p>
          <a:p>
            <a:pPr indent="0"/>
            <a:endParaRPr lang="zh-CN" altLang="en-US" sz="1600">
              <a:solidFill>
                <a:srgbClr val="FF0000"/>
              </a:solidFill>
              <a:latin typeface="仿宋" panose="02010609060101010101" charset="-122"/>
              <a:ea typeface="仿宋" panose="02010609060101010101" charset="-122"/>
              <a:cs typeface="仿宋" panose="02010609060101010101" charset="-122"/>
            </a:endParaRPr>
          </a:p>
          <a:p>
            <a:pPr indent="0"/>
            <a:r>
              <a:rPr lang="zh-CN" altLang="en-US" sz="1600">
                <a:solidFill>
                  <a:srgbClr val="FF0000"/>
                </a:solidFill>
                <a:latin typeface="仿宋" panose="02010609060101010101" charset="-122"/>
                <a:ea typeface="仿宋" panose="02010609060101010101" charset="-122"/>
                <a:cs typeface="仿宋" panose="02010609060101010101" charset="-122"/>
                <a:sym typeface="+mn-ea"/>
              </a:rPr>
              <a:t>千城地产</a:t>
            </a:r>
            <a:r>
              <a:rPr lang="zh-CN" altLang="en-US" sz="1600">
                <a:latin typeface="仿宋" panose="02010609060101010101" charset="-122"/>
                <a:ea typeface="仿宋" panose="02010609060101010101" charset="-122"/>
                <a:cs typeface="仿宋" panose="02010609060101010101" charset="-122"/>
                <a:sym typeface="+mn-ea"/>
              </a:rPr>
              <a:t>与</a:t>
            </a:r>
            <a:r>
              <a:rPr lang="zh-CN" altLang="en-US" sz="1600">
                <a:solidFill>
                  <a:srgbClr val="FF0000"/>
                </a:solidFill>
                <a:latin typeface="仿宋" panose="02010609060101010101" charset="-122"/>
                <a:ea typeface="仿宋" panose="02010609060101010101" charset="-122"/>
                <a:cs typeface="仿宋" panose="02010609060101010101" charset="-122"/>
                <a:sym typeface="+mn-ea"/>
              </a:rPr>
              <a:t>桐林地产，</a:t>
            </a:r>
            <a:r>
              <a:rPr lang="zh-CN" altLang="en-US" sz="1600">
                <a:latin typeface="仿宋" panose="02010609060101010101" charset="-122"/>
                <a:ea typeface="仿宋" panose="02010609060101010101" charset="-122"/>
                <a:cs typeface="仿宋" panose="02010609060101010101" charset="-122"/>
                <a:sym typeface="+mn-ea"/>
              </a:rPr>
              <a:t>双双挤掉中部地产与创熙地产，进入榜单</a:t>
            </a:r>
            <a:r>
              <a:rPr lang="zh-CN" altLang="en-US" sz="1600">
                <a:latin typeface="仿宋" panose="02010609060101010101" charset="-122"/>
                <a:ea typeface="仿宋" panose="02010609060101010101" charset="-122"/>
                <a:cs typeface="仿宋" panose="02010609060101010101" charset="-122"/>
              </a:rPr>
              <a:t>。</a:t>
            </a:r>
            <a:endParaRPr lang="zh-CN" altLang="en-US" sz="1600">
              <a:latin typeface="仿宋" panose="02010609060101010101" charset="-122"/>
              <a:ea typeface="仿宋" panose="02010609060101010101" charset="-122"/>
              <a:cs typeface="仿宋" panose="02010609060101010101" charset="-122"/>
            </a:endParaRPr>
          </a:p>
        </p:txBody>
      </p:sp>
      <p:sp>
        <p:nvSpPr>
          <p:cNvPr id="33" name="文本框 32"/>
          <p:cNvSpPr txBox="1"/>
          <p:nvPr/>
        </p:nvSpPr>
        <p:spPr>
          <a:xfrm>
            <a:off x="278765" y="10332085"/>
            <a:ext cx="2992120" cy="1322070"/>
          </a:xfrm>
          <a:prstGeom prst="rect">
            <a:avLst/>
          </a:prstGeom>
          <a:noFill/>
          <a:ln w="9525">
            <a:noFill/>
          </a:ln>
        </p:spPr>
        <p:txBody>
          <a:bodyPr wrap="square">
            <a:spAutoFit/>
          </a:bodyPr>
          <a:p>
            <a:pPr indent="0"/>
            <a:r>
              <a:rPr lang="en-US" altLang="zh-CN" sz="1600">
                <a:latin typeface="仿宋" panose="02010609060101010101" charset="-122"/>
                <a:ea typeface="仿宋" panose="02010609060101010101" charset="-122"/>
                <a:cs typeface="仿宋" panose="02010609060101010101" charset="-122"/>
              </a:rPr>
              <a:t>11</a:t>
            </a:r>
            <a:r>
              <a:rPr lang="zh-CN" altLang="en-US" sz="1600">
                <a:latin typeface="仿宋" panose="02010609060101010101" charset="-122"/>
                <a:ea typeface="仿宋" panose="02010609060101010101" charset="-122"/>
                <a:cs typeface="仿宋" panose="02010609060101010101" charset="-122"/>
              </a:rPr>
              <a:t>月星级人员学历占比前十榜单与上月总比变化不大，未有新机构入榜单，但原榜单中的</a:t>
            </a:r>
            <a:r>
              <a:rPr lang="zh-CN" altLang="en-US" sz="1600">
                <a:solidFill>
                  <a:srgbClr val="FF0000"/>
                </a:solidFill>
                <a:latin typeface="仿宋" panose="02010609060101010101" charset="-122"/>
                <a:ea typeface="仿宋" panose="02010609060101010101" charset="-122"/>
                <a:cs typeface="仿宋" panose="02010609060101010101" charset="-122"/>
              </a:rPr>
              <a:t>恋尚家地产</a:t>
            </a:r>
            <a:r>
              <a:rPr lang="zh-CN" altLang="en-US" sz="1600">
                <a:latin typeface="仿宋" panose="02010609060101010101" charset="-122"/>
                <a:ea typeface="仿宋" panose="02010609060101010101" charset="-122"/>
                <a:cs typeface="仿宋" panose="02010609060101010101" charset="-122"/>
                <a:sym typeface="+mn-ea"/>
              </a:rPr>
              <a:t>排名从上月第十蹿升至本月第六名。</a:t>
            </a:r>
            <a:endParaRPr lang="zh-CN" altLang="en-US" sz="1600">
              <a:latin typeface="仿宋" panose="02010609060101010101" charset="-122"/>
              <a:ea typeface="仿宋" panose="02010609060101010101" charset="-122"/>
              <a:cs typeface="仿宋" panose="02010609060101010101" charset="-122"/>
            </a:endParaRPr>
          </a:p>
        </p:txBody>
      </p:sp>
      <p:graphicFrame>
        <p:nvGraphicFramePr>
          <p:cNvPr id="6" name="图表 5"/>
          <p:cNvGraphicFramePr/>
          <p:nvPr/>
        </p:nvGraphicFramePr>
        <p:xfrm>
          <a:off x="146050" y="5619750"/>
          <a:ext cx="3700145" cy="219964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635" y="7820025"/>
          <a:ext cx="3637915" cy="1933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图表 12"/>
          <p:cNvGraphicFramePr/>
          <p:nvPr/>
        </p:nvGraphicFramePr>
        <p:xfrm>
          <a:off x="3270885" y="9634220"/>
          <a:ext cx="3454400" cy="21856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图表 14"/>
          <p:cNvGraphicFramePr/>
          <p:nvPr/>
        </p:nvGraphicFramePr>
        <p:xfrm>
          <a:off x="3397885" y="3752215"/>
          <a:ext cx="3482975" cy="196151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 y="85090"/>
            <a:ext cx="3653790" cy="541020"/>
          </a:xfrm>
          <a:prstGeom prst="rect">
            <a:avLst/>
          </a:prstGeom>
        </p:spPr>
      </p:pic>
      <p:cxnSp>
        <p:nvCxnSpPr>
          <p:cNvPr id="20" name="直接连接符 19"/>
          <p:cNvCxnSpPr/>
          <p:nvPr/>
        </p:nvCxnSpPr>
        <p:spPr>
          <a:xfrm>
            <a:off x="635" y="727710"/>
            <a:ext cx="6880225" cy="0"/>
          </a:xfrm>
          <a:prstGeom prst="line">
            <a:avLst/>
          </a:prstGeom>
          <a:ln w="28575">
            <a:solidFill>
              <a:srgbClr val="2DC0D2"/>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229610" y="3983990"/>
            <a:ext cx="3557270" cy="1886585"/>
          </a:xfrm>
          <a:prstGeom prst="rect">
            <a:avLst/>
          </a:prstGeom>
          <a:noFill/>
        </p:spPr>
        <p:txBody>
          <a:bodyPr wrap="square" rtlCol="0">
            <a:spAutoFit/>
          </a:bodyPr>
          <a:p>
            <a:pPr algn="just" fontAlgn="auto">
              <a:lnSpc>
                <a:spcPts val="2000"/>
              </a:lnSpc>
            </a:pPr>
            <a:r>
              <a:rPr sz="1500" dirty="0" smtClean="0">
                <a:latin typeface="仿宋" panose="02010609060101010101" charset="-122"/>
                <a:ea typeface="仿宋" panose="02010609060101010101" charset="-122"/>
                <a:cs typeface="仿宋" panose="02010609060101010101" charset="-122"/>
                <a:sym typeface="+mn-ea"/>
              </a:rPr>
              <a:t>在新房“打新”</a:t>
            </a:r>
            <a:r>
              <a:rPr lang="zh-CN" sz="1500" dirty="0" smtClean="0">
                <a:latin typeface="仿宋" panose="02010609060101010101" charset="-122"/>
                <a:ea typeface="仿宋" panose="02010609060101010101" charset="-122"/>
                <a:cs typeface="仿宋" panose="02010609060101010101" charset="-122"/>
                <a:sym typeface="+mn-ea"/>
              </a:rPr>
              <a:t>中签率持续走低的阶段</a:t>
            </a:r>
            <a:r>
              <a:rPr sz="1500" dirty="0" smtClean="0">
                <a:latin typeface="仿宋" panose="02010609060101010101" charset="-122"/>
                <a:ea typeface="仿宋" panose="02010609060101010101" charset="-122"/>
                <a:cs typeface="仿宋" panose="02010609060101010101" charset="-122"/>
                <a:sym typeface="+mn-ea"/>
              </a:rPr>
              <a:t>，</a:t>
            </a:r>
            <a:r>
              <a:rPr lang="zh-CN" sz="1500" dirty="0" smtClean="0">
                <a:latin typeface="仿宋" panose="02010609060101010101" charset="-122"/>
                <a:ea typeface="仿宋" panose="02010609060101010101" charset="-122"/>
                <a:cs typeface="仿宋" panose="02010609060101010101" charset="-122"/>
                <a:sym typeface="+mn-ea"/>
              </a:rPr>
              <a:t>部分需求存在回流</a:t>
            </a:r>
            <a:r>
              <a:rPr sz="1500" dirty="0" smtClean="0">
                <a:latin typeface="仿宋" panose="02010609060101010101" charset="-122"/>
                <a:ea typeface="仿宋" panose="02010609060101010101" charset="-122"/>
                <a:cs typeface="仿宋" panose="02010609060101010101" charset="-122"/>
                <a:sym typeface="+mn-ea"/>
              </a:rPr>
              <a:t>二手房</a:t>
            </a:r>
            <a:r>
              <a:rPr lang="zh-CN" sz="1500" dirty="0" smtClean="0">
                <a:latin typeface="仿宋" panose="02010609060101010101" charset="-122"/>
                <a:ea typeface="仿宋" panose="02010609060101010101" charset="-122"/>
                <a:cs typeface="仿宋" panose="02010609060101010101" charset="-122"/>
                <a:sym typeface="+mn-ea"/>
              </a:rPr>
              <a:t>的</a:t>
            </a:r>
            <a:r>
              <a:rPr lang="zh-CN" sz="1500" dirty="0" smtClean="0">
                <a:latin typeface="仿宋" panose="02010609060101010101" charset="-122"/>
                <a:ea typeface="仿宋" panose="02010609060101010101" charset="-122"/>
                <a:cs typeface="仿宋" panose="02010609060101010101" charset="-122"/>
                <a:sym typeface="+mn-ea"/>
              </a:rPr>
              <a:t>现象</a:t>
            </a:r>
            <a:r>
              <a:rPr sz="1500" dirty="0" smtClean="0">
                <a:latin typeface="仿宋" panose="02010609060101010101" charset="-122"/>
                <a:ea typeface="仿宋" panose="02010609060101010101" charset="-122"/>
                <a:cs typeface="仿宋" panose="02010609060101010101" charset="-122"/>
                <a:sym typeface="+mn-ea"/>
              </a:rPr>
              <a:t>，有准备的人能够快速抓住市场机遇。据统计，</a:t>
            </a:r>
            <a:r>
              <a:rPr sz="1500" dirty="0" smtClean="0">
                <a:solidFill>
                  <a:srgbClr val="FF0000"/>
                </a:solidFill>
                <a:latin typeface="仿宋" panose="02010609060101010101" charset="-122"/>
                <a:ea typeface="仿宋" panose="02010609060101010101" charset="-122"/>
                <a:cs typeface="仿宋" panose="02010609060101010101" charset="-122"/>
                <a:sym typeface="+mn-ea"/>
              </a:rPr>
              <a:t>11月份业绩申报宗数前十人员人均开单量22单，较上月人均增加3单</a:t>
            </a:r>
            <a:r>
              <a:rPr sz="1500" dirty="0" smtClean="0">
                <a:latin typeface="仿宋" panose="02010609060101010101" charset="-122"/>
                <a:ea typeface="仿宋" panose="02010609060101010101" charset="-122"/>
                <a:cs typeface="仿宋" panose="02010609060101010101" charset="-122"/>
                <a:sym typeface="+mn-ea"/>
              </a:rPr>
              <a:t>。其中业绩申报排名第一的经纪人，月度总开单达37宗。</a:t>
            </a:r>
            <a:endParaRPr lang="zh-CN" altLang="en-US" sz="1500" dirty="0" smtClean="0">
              <a:latin typeface="仿宋" panose="02010609060101010101" charset="-122"/>
              <a:ea typeface="仿宋" panose="02010609060101010101" charset="-122"/>
              <a:cs typeface="仿宋" panose="02010609060101010101" charset="-122"/>
              <a:sym typeface="+mn-ea"/>
            </a:endParaRPr>
          </a:p>
        </p:txBody>
      </p:sp>
      <p:sp>
        <p:nvSpPr>
          <p:cNvPr id="7" name="流程图: 过程 6"/>
          <p:cNvSpPr/>
          <p:nvPr/>
        </p:nvSpPr>
        <p:spPr>
          <a:xfrm>
            <a:off x="635" y="728345"/>
            <a:ext cx="6858635" cy="572770"/>
          </a:xfrm>
          <a:prstGeom prst="flowChartProcess">
            <a:avLst/>
          </a:prstGeom>
          <a:gradFill>
            <a:gsLst>
              <a:gs pos="8000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红榜•1</a:t>
            </a:r>
            <a:r>
              <a:rPr lang="en-US" altLang="zh-CN" sz="1700" b="1">
                <a:solidFill>
                  <a:srgbClr val="FFC000"/>
                </a:solidFill>
                <a:latin typeface="黑体" panose="02010609060101010101" charset="-122"/>
                <a:ea typeface="黑体" panose="02010609060101010101" charset="-122"/>
                <a:cs typeface="黑体" panose="02010609060101010101" charset="-122"/>
                <a:sym typeface="+mn-ea"/>
              </a:rPr>
              <a:t>1</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月业绩申报榜</a:t>
            </a:r>
            <a:r>
              <a:rPr lang="en-US" altLang="zh-CN" sz="1700" b="1">
                <a:solidFill>
                  <a:srgbClr val="FFC000"/>
                </a:solidFill>
                <a:latin typeface="黑体" panose="02010609060101010101" charset="-122"/>
                <a:ea typeface="黑体" panose="02010609060101010101" charset="-122"/>
                <a:cs typeface="黑体" panose="02010609060101010101" charset="-122"/>
                <a:sym typeface="+mn-ea"/>
              </a:rPr>
              <a:t>——</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龙头机构虽继续保持绝对优势，但不断有中小机构</a:t>
            </a:r>
            <a:r>
              <a:rPr lang="en-US" altLang="zh-CN" sz="1700" b="1">
                <a:solidFill>
                  <a:srgbClr val="FFC000"/>
                </a:solidFill>
                <a:latin typeface="黑体" panose="02010609060101010101" charset="-122"/>
                <a:ea typeface="黑体" panose="02010609060101010101" charset="-122"/>
                <a:cs typeface="黑体" panose="02010609060101010101" charset="-122"/>
                <a:sym typeface="+mn-ea"/>
              </a:rPr>
              <a:t>“</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黑马</a:t>
            </a:r>
            <a:r>
              <a:rPr lang="en-US" altLang="zh-CN" sz="1700" b="1">
                <a:solidFill>
                  <a:srgbClr val="FFC000"/>
                </a:solidFill>
                <a:latin typeface="黑体" panose="02010609060101010101" charset="-122"/>
                <a:ea typeface="黑体" panose="02010609060101010101" charset="-122"/>
                <a:cs typeface="黑体" panose="02010609060101010101" charset="-122"/>
                <a:sym typeface="+mn-ea"/>
              </a:rPr>
              <a:t>”</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窜入榜单前三</a:t>
            </a:r>
            <a:endParaRPr lang="zh-CN" altLang="en-US" sz="1700" b="1">
              <a:solidFill>
                <a:srgbClr val="FFC000"/>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nvSpPr>
        <p:spPr>
          <a:xfrm>
            <a:off x="54610" y="1580515"/>
            <a:ext cx="3263265" cy="1630045"/>
          </a:xfrm>
          <a:prstGeom prst="rect">
            <a:avLst/>
          </a:prstGeom>
          <a:noFill/>
        </p:spPr>
        <p:txBody>
          <a:bodyPr wrap="square" rtlCol="0">
            <a:spAutoFit/>
          </a:bodyPr>
          <a:p>
            <a:pPr algn="just" fontAlgn="auto">
              <a:lnSpc>
                <a:spcPts val="2000"/>
              </a:lnSpc>
            </a:pPr>
            <a:r>
              <a:rPr sz="1500" dirty="0" smtClean="0">
                <a:latin typeface="仿宋" panose="02010609060101010101" charset="-122"/>
                <a:ea typeface="仿宋" panose="02010609060101010101" charset="-122"/>
                <a:cs typeface="仿宋" panose="02010609060101010101" charset="-122"/>
                <a:sym typeface="+mn-ea"/>
              </a:rPr>
              <a:t>11月业绩申报榜，整体看头部企业继续保持着申报的优势，</a:t>
            </a:r>
            <a:r>
              <a:rPr lang="zh-CN" sz="1500" dirty="0" smtClean="0">
                <a:latin typeface="仿宋" panose="02010609060101010101" charset="-122"/>
                <a:ea typeface="仿宋" panose="02010609060101010101" charset="-122"/>
                <a:cs typeface="仿宋" panose="02010609060101010101" charset="-122"/>
                <a:sym typeface="+mn-ea"/>
              </a:rPr>
              <a:t>以绝对优势位列榜单前茅</a:t>
            </a:r>
            <a:r>
              <a:rPr sz="1500" dirty="0" smtClean="0">
                <a:latin typeface="仿宋" panose="02010609060101010101" charset="-122"/>
                <a:ea typeface="仿宋" panose="02010609060101010101" charset="-122"/>
                <a:cs typeface="仿宋" panose="02010609060101010101" charset="-122"/>
                <a:sym typeface="+mn-ea"/>
              </a:rPr>
              <a:t>，</a:t>
            </a:r>
            <a:r>
              <a:rPr lang="zh-CN" sz="1500" dirty="0" smtClean="0">
                <a:latin typeface="仿宋" panose="02010609060101010101" charset="-122"/>
                <a:ea typeface="仿宋" panose="02010609060101010101" charset="-122"/>
                <a:cs typeface="仿宋" panose="02010609060101010101" charset="-122"/>
                <a:sym typeface="+mn-ea"/>
              </a:rPr>
              <a:t>但有意思的是，</a:t>
            </a: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本月</a:t>
            </a:r>
            <a:r>
              <a:rPr sz="1500" dirty="0" smtClean="0">
                <a:solidFill>
                  <a:srgbClr val="FF0000"/>
                </a:solidFill>
                <a:latin typeface="仿宋" panose="02010609060101010101" charset="-122"/>
                <a:ea typeface="仿宋" panose="02010609060101010101" charset="-122"/>
                <a:cs typeface="仿宋" panose="02010609060101010101" charset="-122"/>
                <a:sym typeface="+mn-ea"/>
              </a:rPr>
              <a:t>中小企业中</a:t>
            </a: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仍有</a:t>
            </a:r>
            <a:r>
              <a:rPr lang="en-US" altLang="zh-CN" sz="1500" dirty="0" smtClean="0">
                <a:solidFill>
                  <a:srgbClr val="FF0000"/>
                </a:solidFill>
                <a:latin typeface="仿宋" panose="02010609060101010101" charset="-122"/>
                <a:ea typeface="仿宋" panose="02010609060101010101" charset="-122"/>
                <a:cs typeface="仿宋" panose="02010609060101010101" charset="-122"/>
                <a:sym typeface="+mn-ea"/>
              </a:rPr>
              <a:t>“</a:t>
            </a:r>
            <a:r>
              <a:rPr lang="zh-CN" altLang="en-US" sz="1500" dirty="0" smtClean="0">
                <a:solidFill>
                  <a:srgbClr val="FF0000"/>
                </a:solidFill>
                <a:latin typeface="仿宋" panose="02010609060101010101" charset="-122"/>
                <a:ea typeface="仿宋" panose="02010609060101010101" charset="-122"/>
                <a:cs typeface="仿宋" panose="02010609060101010101" charset="-122"/>
                <a:sym typeface="+mn-ea"/>
              </a:rPr>
              <a:t>黑马</a:t>
            </a:r>
            <a:r>
              <a:rPr lang="en-US" altLang="zh-CN" sz="1500" dirty="0" smtClean="0">
                <a:solidFill>
                  <a:srgbClr val="FF0000"/>
                </a:solidFill>
                <a:latin typeface="仿宋" panose="02010609060101010101" charset="-122"/>
                <a:ea typeface="仿宋" panose="02010609060101010101" charset="-122"/>
                <a:cs typeface="仿宋" panose="02010609060101010101" charset="-122"/>
                <a:sym typeface="+mn-ea"/>
              </a:rPr>
              <a:t>”</a:t>
            </a:r>
            <a:r>
              <a:rPr lang="zh-CN" altLang="en-US" sz="1500" dirty="0" smtClean="0">
                <a:latin typeface="仿宋" panose="02010609060101010101" charset="-122"/>
                <a:ea typeface="仿宋" panose="02010609060101010101" charset="-122"/>
                <a:cs typeface="仿宋" panose="02010609060101010101" charset="-122"/>
                <a:sym typeface="+mn-ea"/>
              </a:rPr>
              <a:t>，</a:t>
            </a:r>
            <a:r>
              <a:rPr sz="1500" dirty="0" smtClean="0">
                <a:solidFill>
                  <a:srgbClr val="FF0000"/>
                </a:solidFill>
                <a:latin typeface="仿宋" panose="02010609060101010101" charset="-122"/>
                <a:ea typeface="仿宋" panose="02010609060101010101" charset="-122"/>
                <a:cs typeface="仿宋" panose="02010609060101010101" charset="-122"/>
                <a:sym typeface="+mn-ea"/>
              </a:rPr>
              <a:t>海宏地产</a:t>
            </a:r>
            <a:r>
              <a:rPr sz="1500" dirty="0" smtClean="0">
                <a:latin typeface="仿宋" panose="02010609060101010101" charset="-122"/>
                <a:ea typeface="仿宋" panose="02010609060101010101" charset="-122"/>
                <a:cs typeface="仿宋" panose="02010609060101010101" charset="-122"/>
                <a:sym typeface="+mn-ea"/>
              </a:rPr>
              <a:t>以申报78宗的</a:t>
            </a:r>
            <a:r>
              <a:rPr lang="zh-CN" sz="1500" dirty="0" smtClean="0">
                <a:latin typeface="仿宋" panose="02010609060101010101" charset="-122"/>
                <a:ea typeface="仿宋" panose="02010609060101010101" charset="-122"/>
                <a:cs typeface="仿宋" panose="02010609060101010101" charset="-122"/>
                <a:sym typeface="+mn-ea"/>
              </a:rPr>
              <a:t>成绩</a:t>
            </a:r>
            <a:r>
              <a:rPr sz="1500" dirty="0" smtClean="0">
                <a:latin typeface="仿宋" panose="02010609060101010101" charset="-122"/>
                <a:ea typeface="仿宋" panose="02010609060101010101" charset="-122"/>
                <a:cs typeface="仿宋" panose="02010609060101010101" charset="-122"/>
                <a:sym typeface="+mn-ea"/>
              </a:rPr>
              <a:t>挤进榜单前三</a:t>
            </a:r>
            <a:r>
              <a:rPr lang="zh-CN" sz="1500" dirty="0" smtClean="0">
                <a:latin typeface="仿宋" panose="02010609060101010101" charset="-122"/>
                <a:ea typeface="仿宋" panose="02010609060101010101" charset="-122"/>
                <a:cs typeface="仿宋" panose="02010609060101010101" charset="-122"/>
                <a:sym typeface="+mn-ea"/>
              </a:rPr>
              <a:t>，</a:t>
            </a: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盛海地产</a:t>
            </a:r>
            <a:r>
              <a:rPr lang="zh-CN" sz="1500" dirty="0" smtClean="0">
                <a:latin typeface="仿宋" panose="02010609060101010101" charset="-122"/>
                <a:ea typeface="仿宋" panose="02010609060101010101" charset="-122"/>
                <a:cs typeface="仿宋" panose="02010609060101010101" charset="-122"/>
                <a:sym typeface="+mn-ea"/>
              </a:rPr>
              <a:t>以申报</a:t>
            </a:r>
            <a:r>
              <a:rPr lang="en-US" altLang="zh-CN" sz="1500" dirty="0" smtClean="0">
                <a:latin typeface="仿宋" panose="02010609060101010101" charset="-122"/>
                <a:ea typeface="仿宋" panose="02010609060101010101" charset="-122"/>
                <a:cs typeface="仿宋" panose="02010609060101010101" charset="-122"/>
                <a:sym typeface="+mn-ea"/>
              </a:rPr>
              <a:t>55</a:t>
            </a:r>
            <a:r>
              <a:rPr lang="zh-CN" altLang="en-US" sz="1500" dirty="0" smtClean="0">
                <a:latin typeface="仿宋" panose="02010609060101010101" charset="-122"/>
                <a:ea typeface="仿宋" panose="02010609060101010101" charset="-122"/>
                <a:cs typeface="仿宋" panose="02010609060101010101" charset="-122"/>
                <a:sym typeface="+mn-ea"/>
              </a:rPr>
              <a:t>宗成绩，紧跟其后。</a:t>
            </a:r>
            <a:endParaRPr lang="zh-CN" sz="1000" dirty="0" smtClean="0">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18" name="流程图: 过程 17"/>
          <p:cNvSpPr/>
          <p:nvPr/>
        </p:nvSpPr>
        <p:spPr>
          <a:xfrm>
            <a:off x="-635" y="5931535"/>
            <a:ext cx="6858635" cy="457200"/>
          </a:xfrm>
          <a:prstGeom prst="flowChartProcess">
            <a:avLst/>
          </a:prstGeom>
          <a:gradFill>
            <a:gsLst>
              <a:gs pos="8100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红榜•</a:t>
            </a:r>
            <a:r>
              <a:rPr lang="en-US" altLang="zh-CN" sz="1700" b="1">
                <a:solidFill>
                  <a:srgbClr val="FFC000"/>
                </a:solidFill>
                <a:latin typeface="黑体" panose="02010609060101010101" charset="-122"/>
                <a:ea typeface="黑体" panose="02010609060101010101" charset="-122"/>
                <a:cs typeface="黑体" panose="02010609060101010101" charset="-122"/>
              </a:rPr>
              <a:t>11月文明榜样</a:t>
            </a:r>
            <a:r>
              <a:rPr lang="zh-CN" altLang="en-US" sz="1700" b="1">
                <a:solidFill>
                  <a:srgbClr val="FFC000"/>
                </a:solidFill>
                <a:latin typeface="黑体" panose="02010609060101010101" charset="-122"/>
                <a:ea typeface="黑体" panose="02010609060101010101" charset="-122"/>
                <a:cs typeface="黑体" panose="02010609060101010101" charset="-122"/>
              </a:rPr>
              <a:t>名单</a:t>
            </a:r>
            <a:r>
              <a:rPr lang="en-US" altLang="zh-CN" sz="1700" b="1">
                <a:solidFill>
                  <a:srgbClr val="FFC000"/>
                </a:solidFill>
                <a:latin typeface="黑体" panose="02010609060101010101" charset="-122"/>
                <a:ea typeface="黑体" panose="02010609060101010101" charset="-122"/>
                <a:cs typeface="黑体" panose="02010609060101010101" charset="-122"/>
              </a:rPr>
              <a:t>——</a:t>
            </a:r>
            <a:r>
              <a:rPr lang="zh-CN" altLang="en-US" sz="1700" b="1">
                <a:solidFill>
                  <a:srgbClr val="FFC000"/>
                </a:solidFill>
                <a:latin typeface="黑体" panose="02010609060101010101" charset="-122"/>
                <a:ea typeface="黑体" panose="02010609060101010101" charset="-122"/>
                <a:cs typeface="黑体" panose="02010609060101010101" charset="-122"/>
                <a:sym typeface="+mn-ea"/>
              </a:rPr>
              <a:t>善举持续涌现，不断撑起行业正面形象！</a:t>
            </a:r>
            <a:endParaRPr lang="en-US" altLang="zh-CN" sz="1700" b="1">
              <a:solidFill>
                <a:srgbClr val="FFC000"/>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238125" y="6388735"/>
            <a:ext cx="6405245" cy="603885"/>
          </a:xfrm>
          <a:prstGeom prst="rect">
            <a:avLst/>
          </a:prstGeom>
          <a:noFill/>
        </p:spPr>
        <p:txBody>
          <a:bodyPr wrap="square" rtlCol="0" anchor="t">
            <a:spAutoFit/>
          </a:bodyPr>
          <a:p>
            <a:pPr algn="just" fontAlgn="auto">
              <a:lnSpc>
                <a:spcPts val="2000"/>
              </a:lnSpc>
            </a:pPr>
            <a:r>
              <a:rPr sz="1500" dirty="0" smtClean="0">
                <a:latin typeface="仿宋" panose="02010609060101010101" charset="-122"/>
                <a:ea typeface="仿宋" panose="02010609060101010101" charset="-122"/>
                <a:cs typeface="宋体" panose="02010600030101010101" pitchFamily="2" charset="-122"/>
                <a:sym typeface="+mn-ea"/>
              </a:rPr>
              <a:t>文明榜样主要是本月业内各机构从业人员自发开展好人好事、助人为乐等先进事迹的名单。</a:t>
            </a:r>
            <a:endParaRPr sz="1500" dirty="0" smtClean="0">
              <a:latin typeface="仿宋" panose="02010609060101010101" charset="-122"/>
              <a:ea typeface="仿宋" panose="02010609060101010101" charset="-122"/>
              <a:cs typeface="宋体" panose="02010600030101010101" pitchFamily="2" charset="-122"/>
              <a:sym typeface="+mn-ea"/>
            </a:endParaRPr>
          </a:p>
        </p:txBody>
      </p:sp>
      <p:sp>
        <p:nvSpPr>
          <p:cNvPr id="10" name="文本框 9"/>
          <p:cNvSpPr txBox="1"/>
          <p:nvPr/>
        </p:nvSpPr>
        <p:spPr>
          <a:xfrm>
            <a:off x="5431155" y="165735"/>
            <a:ext cx="137731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gradFill>
                  <a:gsLst>
                    <a:gs pos="0">
                      <a:srgbClr val="E30000"/>
                    </a:gs>
                    <a:gs pos="100000">
                      <a:srgbClr val="760303"/>
                    </a:gs>
                  </a:gsLst>
                  <a:lin scaled="0"/>
                </a:gradFill>
                <a:latin typeface="微软雅黑" panose="020B0503020204020204" pitchFamily="34" charset="-122"/>
                <a:ea typeface="微软雅黑" panose="020B0503020204020204" pitchFamily="34" charset="-122"/>
              </a:rPr>
              <a:t>红</a:t>
            </a:r>
            <a:r>
              <a:rPr lang="zh-CN" altLang="en-US" sz="2400" b="1" dirty="0" smtClean="0">
                <a:solidFill>
                  <a:schemeClr val="accent5"/>
                </a:solidFill>
                <a:latin typeface="宋体" panose="02010600030101010101" pitchFamily="2" charset="-122"/>
                <a:ea typeface="宋体" panose="02010600030101010101" pitchFamily="2" charset="-122"/>
              </a:rPr>
              <a:t>•</a:t>
            </a:r>
            <a:r>
              <a:rPr lang="zh-CN" altLang="en-US" sz="2400" b="1" dirty="0" smtClean="0">
                <a:solidFill>
                  <a:schemeClr val="tx1"/>
                </a:solidFill>
                <a:latin typeface="微软雅黑" panose="020B0503020204020204" pitchFamily="34" charset="-122"/>
                <a:ea typeface="微软雅黑" panose="020B0503020204020204" pitchFamily="34" charset="-122"/>
              </a:rPr>
              <a:t>黑 </a:t>
            </a:r>
            <a:r>
              <a:rPr lang="zh-CN" altLang="en-US" sz="2400" b="1" dirty="0" smtClean="0">
                <a:solidFill>
                  <a:schemeClr val="accent5"/>
                </a:solidFill>
                <a:latin typeface="微软雅黑" panose="020B0503020204020204" pitchFamily="34" charset="-122"/>
                <a:ea typeface="微软雅黑" panose="020B0503020204020204" pitchFamily="34" charset="-122"/>
              </a:rPr>
              <a:t>榜</a:t>
            </a:r>
            <a:endParaRPr lang="zh-CN" altLang="en-US" sz="2400" b="1" dirty="0" smtClean="0">
              <a:solidFill>
                <a:schemeClr val="accent5"/>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rotWithShape="1">
          <a:blip r:embed="rId4">
            <a:extLst>
              <a:ext uri="{28A0092B-C50C-407E-A947-70E740481C1C}">
                <a14:useLocalDpi xmlns:a14="http://schemas.microsoft.com/office/drawing/2010/main" val="0"/>
              </a:ext>
            </a:extLst>
          </a:blip>
          <a:srcRect l="45706" t="-1" b="-756"/>
          <a:stretch>
            <a:fillRect/>
          </a:stretch>
        </p:blipFill>
        <p:spPr>
          <a:xfrm>
            <a:off x="-17780" y="10081260"/>
            <a:ext cx="1555750" cy="368300"/>
          </a:xfrm>
          <a:prstGeom prst="rect">
            <a:avLst/>
          </a:prstGeom>
          <a:noFill/>
          <a:ln>
            <a:noFill/>
          </a:ln>
        </p:spPr>
      </p:pic>
      <p:sp>
        <p:nvSpPr>
          <p:cNvPr id="29" name="文本框 28"/>
          <p:cNvSpPr txBox="1"/>
          <p:nvPr/>
        </p:nvSpPr>
        <p:spPr>
          <a:xfrm>
            <a:off x="0" y="10081260"/>
            <a:ext cx="1325880" cy="368300"/>
          </a:xfrm>
          <a:prstGeom prst="rect">
            <a:avLst/>
          </a:prstGeom>
          <a:noFill/>
        </p:spPr>
        <p:txBody>
          <a:bodyPr wrap="none" rtlCol="0" anchor="t">
            <a:spAutoFit/>
          </a:bodyPr>
          <a:p>
            <a:r>
              <a:rPr lang="zh-CN" altLang="en-US" b="1">
                <a:solidFill>
                  <a:schemeClr val="bg1"/>
                </a:solidFill>
                <a:latin typeface="黑体" panose="02010609060101010101" charset="-122"/>
                <a:ea typeface="黑体" panose="02010609060101010101" charset="-122"/>
                <a:cs typeface="黑体" panose="02010609060101010101" charset="-122"/>
              </a:rPr>
              <a:t>协会亮观点</a:t>
            </a:r>
            <a:endParaRPr lang="zh-CN" altLang="en-US"/>
          </a:p>
        </p:txBody>
      </p:sp>
      <p:sp>
        <p:nvSpPr>
          <p:cNvPr id="32" name="文本框 31"/>
          <p:cNvSpPr txBox="1"/>
          <p:nvPr/>
        </p:nvSpPr>
        <p:spPr>
          <a:xfrm>
            <a:off x="73025" y="10548620"/>
            <a:ext cx="6713855" cy="1373505"/>
          </a:xfrm>
          <a:prstGeom prst="rect">
            <a:avLst/>
          </a:prstGeom>
          <a:noFill/>
        </p:spPr>
        <p:txBody>
          <a:bodyPr wrap="square" rtlCol="0" anchor="t">
            <a:spAutoFit/>
          </a:bodyPr>
          <a:p>
            <a:pPr algn="just" fontAlgn="auto">
              <a:lnSpc>
                <a:spcPts val="2000"/>
              </a:lnSpc>
            </a:pPr>
            <a:r>
              <a:rPr lang="zh-CN" altLang="en-US" sz="1500" dirty="0" smtClean="0">
                <a:latin typeface="宋体" panose="02010600030101010101" pitchFamily="2" charset="-122"/>
                <a:ea typeface="仿宋" panose="02010609060101010101" charset="-122"/>
                <a:cs typeface="宋体" panose="02010600030101010101" pitchFamily="2" charset="-122"/>
                <a:sym typeface="+mn-ea"/>
              </a:rPr>
              <a:t>无论在中、高星级人员占比，还是在从业人员学历结构方面，亦或是在业绩申报榜中，都不乏中小企业身影，</a:t>
            </a:r>
            <a:r>
              <a:rPr lang="zh-CN" altLang="en-US" sz="1500" dirty="0" smtClean="0">
                <a:solidFill>
                  <a:srgbClr val="FF0000"/>
                </a:solidFill>
                <a:latin typeface="宋体" panose="02010600030101010101" pitchFamily="2" charset="-122"/>
                <a:ea typeface="仿宋" panose="02010609060101010101" charset="-122"/>
                <a:cs typeface="宋体" panose="02010600030101010101" pitchFamily="2" charset="-122"/>
                <a:sym typeface="+mn-ea"/>
              </a:rPr>
              <a:t>甚至有的榜单中的前三甲，均长期被部分中小企业长期</a:t>
            </a:r>
            <a:r>
              <a:rPr lang="en-US" altLang="zh-CN" sz="1500" dirty="0" smtClean="0">
                <a:solidFill>
                  <a:srgbClr val="FF0000"/>
                </a:solidFill>
                <a:latin typeface="宋体" panose="02010600030101010101" pitchFamily="2" charset="-122"/>
                <a:ea typeface="仿宋" panose="02010609060101010101" charset="-122"/>
                <a:cs typeface="宋体" panose="02010600030101010101" pitchFamily="2" charset="-122"/>
                <a:sym typeface="+mn-ea"/>
              </a:rPr>
              <a:t>“</a:t>
            </a:r>
            <a:r>
              <a:rPr lang="zh-CN" altLang="en-US" sz="1500" dirty="0" smtClean="0">
                <a:solidFill>
                  <a:srgbClr val="FF0000"/>
                </a:solidFill>
                <a:latin typeface="宋体" panose="02010600030101010101" pitchFamily="2" charset="-122"/>
                <a:ea typeface="仿宋" panose="02010609060101010101" charset="-122"/>
                <a:cs typeface="宋体" panose="02010600030101010101" pitchFamily="2" charset="-122"/>
                <a:sym typeface="+mn-ea"/>
              </a:rPr>
              <a:t>霸占</a:t>
            </a:r>
            <a:r>
              <a:rPr lang="en-US" altLang="zh-CN" sz="1500" dirty="0" smtClean="0">
                <a:solidFill>
                  <a:srgbClr val="FF0000"/>
                </a:solidFill>
                <a:latin typeface="宋体" panose="02010600030101010101" pitchFamily="2" charset="-122"/>
                <a:ea typeface="仿宋" panose="02010609060101010101" charset="-122"/>
                <a:cs typeface="宋体" panose="02010600030101010101" pitchFamily="2" charset="-122"/>
                <a:sym typeface="+mn-ea"/>
              </a:rPr>
              <a:t>”</a:t>
            </a:r>
            <a:r>
              <a:rPr lang="zh-CN" altLang="en-US" sz="1500" dirty="0" smtClean="0">
                <a:latin typeface="宋体" panose="02010600030101010101" pitchFamily="2" charset="-122"/>
                <a:ea typeface="仿宋" panose="02010609060101010101" charset="-122"/>
                <a:cs typeface="宋体" panose="02010600030101010101" pitchFamily="2" charset="-122"/>
                <a:sym typeface="+mn-ea"/>
              </a:rPr>
              <a:t>，即使是在调控政策持续发力的背景下，这些中小企业依然能交出如此成绩，充分印证我市房地产中介行业，除了龙头机构能大放异彩外，在行业中间层面，许多</a:t>
            </a:r>
            <a:r>
              <a:rPr lang="en-US" altLang="zh-CN" sz="1500" dirty="0" smtClean="0">
                <a:latin typeface="宋体" panose="02010600030101010101" pitchFamily="2" charset="-122"/>
                <a:ea typeface="仿宋" panose="02010609060101010101" charset="-122"/>
                <a:cs typeface="宋体" panose="02010600030101010101" pitchFamily="2" charset="-122"/>
                <a:sym typeface="+mn-ea"/>
              </a:rPr>
              <a:t>“</a:t>
            </a:r>
            <a:r>
              <a:rPr lang="zh-CN" altLang="en-US" sz="1500" dirty="0" smtClean="0">
                <a:latin typeface="宋体" panose="02010600030101010101" pitchFamily="2" charset="-122"/>
                <a:ea typeface="仿宋" panose="02010609060101010101" charset="-122"/>
                <a:cs typeface="宋体" panose="02010600030101010101" pitchFamily="2" charset="-122"/>
                <a:sym typeface="+mn-ea"/>
              </a:rPr>
              <a:t>小而强</a:t>
            </a:r>
            <a:r>
              <a:rPr lang="en-US" altLang="zh-CN" sz="1500" dirty="0" smtClean="0">
                <a:latin typeface="宋体" panose="02010600030101010101" pitchFamily="2" charset="-122"/>
                <a:ea typeface="仿宋" panose="02010609060101010101" charset="-122"/>
                <a:cs typeface="宋体" panose="02010600030101010101" pitchFamily="2" charset="-122"/>
                <a:sym typeface="+mn-ea"/>
              </a:rPr>
              <a:t>”</a:t>
            </a:r>
            <a:r>
              <a:rPr lang="zh-CN" altLang="en-US" sz="1500" dirty="0" smtClean="0">
                <a:latin typeface="宋体" panose="02010600030101010101" pitchFamily="2" charset="-122"/>
                <a:ea typeface="仿宋" panose="02010609060101010101" charset="-122"/>
                <a:cs typeface="宋体" panose="02010600030101010101" pitchFamily="2" charset="-122"/>
                <a:sym typeface="+mn-ea"/>
              </a:rPr>
              <a:t>的企业亦能相得益彰。</a:t>
            </a:r>
            <a:endParaRPr lang="zh-CN" altLang="en-US" sz="1500" dirty="0" smtClean="0">
              <a:latin typeface="宋体" panose="02010600030101010101" pitchFamily="2" charset="-122"/>
              <a:ea typeface="仿宋" panose="02010609060101010101" charset="-122"/>
              <a:cs typeface="宋体" panose="02010600030101010101" pitchFamily="2" charset="-122"/>
              <a:sym typeface="+mn-ea"/>
            </a:endParaRPr>
          </a:p>
        </p:txBody>
      </p:sp>
      <p:sp>
        <p:nvSpPr>
          <p:cNvPr id="2" name="文本框 1"/>
          <p:cNvSpPr txBox="1"/>
          <p:nvPr/>
        </p:nvSpPr>
        <p:spPr>
          <a:xfrm>
            <a:off x="5375910" y="2641600"/>
            <a:ext cx="1424940" cy="1116965"/>
          </a:xfrm>
          <a:prstGeom prst="rect">
            <a:avLst/>
          </a:prstGeom>
          <a:noFill/>
        </p:spPr>
        <p:txBody>
          <a:bodyPr wrap="square" rtlCol="0" anchor="t">
            <a:spAutoFit/>
          </a:bodyPr>
          <a:p>
            <a:pPr algn="ctr" fontAlgn="auto">
              <a:lnSpc>
                <a:spcPts val="2000"/>
              </a:lnSpc>
            </a:pPr>
            <a:r>
              <a:rPr lang="zh-CN" altLang="en-US" sz="900" b="1" dirty="0" smtClean="0">
                <a:solidFill>
                  <a:srgbClr val="FF0000"/>
                </a:solidFill>
                <a:latin typeface="仿宋" panose="02010609060101010101" charset="-122"/>
                <a:ea typeface="仿宋" panose="02010609060101010101" charset="-122"/>
                <a:cs typeface="仿宋" panose="02010609060101010101" charset="-122"/>
                <a:sym typeface="+mn-ea"/>
              </a:rPr>
              <a:t>（</a:t>
            </a:r>
            <a:r>
              <a:rPr sz="900" b="1" dirty="0" smtClean="0">
                <a:solidFill>
                  <a:srgbClr val="FF0000"/>
                </a:solidFill>
                <a:latin typeface="仿宋" panose="02010609060101010101" charset="-122"/>
                <a:ea typeface="仿宋" panose="02010609060101010101" charset="-122"/>
                <a:cs typeface="仿宋" panose="02010609060101010101" charset="-122"/>
                <a:sym typeface="+mn-ea"/>
              </a:rPr>
              <a:t>业绩指标指的是按照深房中协业绩申报要求和规则完成业绩申报的机构与人员排行榜</a:t>
            </a:r>
            <a:r>
              <a:rPr lang="zh-CN" sz="900" b="1" dirty="0" smtClean="0">
                <a:solidFill>
                  <a:srgbClr val="FF0000"/>
                </a:solidFill>
                <a:latin typeface="仿宋" panose="02010609060101010101" charset="-122"/>
                <a:ea typeface="仿宋" panose="02010609060101010101" charset="-122"/>
                <a:cs typeface="仿宋" panose="02010609060101010101" charset="-122"/>
                <a:sym typeface="+mn-ea"/>
              </a:rPr>
              <a:t>）</a:t>
            </a:r>
            <a:endParaRPr lang="zh-CN" altLang="en-US" sz="900" b="1" dirty="0" smtClean="0">
              <a:solidFill>
                <a:srgbClr val="FF0000"/>
              </a:solidFill>
              <a:latin typeface="仿宋" panose="02010609060101010101" charset="-122"/>
              <a:ea typeface="仿宋" panose="02010609060101010101" charset="-122"/>
              <a:cs typeface="仿宋" panose="02010609060101010101" charset="-122"/>
              <a:sym typeface="+mn-ea"/>
            </a:endParaRPr>
          </a:p>
        </p:txBody>
      </p:sp>
      <p:graphicFrame>
        <p:nvGraphicFramePr>
          <p:cNvPr id="3" name="表格 2"/>
          <p:cNvGraphicFramePr/>
          <p:nvPr>
            <p:custDataLst>
              <p:tags r:id="rId5"/>
            </p:custDataLst>
          </p:nvPr>
        </p:nvGraphicFramePr>
        <p:xfrm>
          <a:off x="360363" y="7037070"/>
          <a:ext cx="6137275" cy="2749550"/>
        </p:xfrm>
        <a:graphic>
          <a:graphicData uri="http://schemas.openxmlformats.org/drawingml/2006/table">
            <a:tbl>
              <a:tblPr firstRow="1" bandRow="1">
                <a:tableStyleId>{5940675A-B579-460E-94D1-54222C63F5DA}</a:tableStyleId>
              </a:tblPr>
              <a:tblGrid>
                <a:gridCol w="2033588"/>
                <a:gridCol w="2009775"/>
                <a:gridCol w="2093912"/>
              </a:tblGrid>
              <a:tr h="571500">
                <a:tc>
                  <a:txBody>
                    <a:bodyPr/>
                    <a:p>
                      <a:pPr indent="0" algn="ctr">
                        <a:buNone/>
                      </a:pPr>
                      <a:r>
                        <a:rPr lang="en-US" sz="1400" b="1">
                          <a:solidFill>
                            <a:srgbClr val="FFC000"/>
                          </a:solidFill>
                          <a:latin typeface="宋体" panose="02010600030101010101" pitchFamily="2" charset="-122"/>
                          <a:ea typeface="宋体" panose="02010600030101010101" pitchFamily="2" charset="-122"/>
                          <a:cs typeface="宋体" panose="02010600030101010101" pitchFamily="2" charset="-122"/>
                        </a:rPr>
                        <a:t>文明表彰榜样</a:t>
                      </a:r>
                      <a:endParaRPr lang="en-US" altLang="en-US" sz="1400" b="1">
                        <a:solidFill>
                          <a:srgbClr val="FFC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gradFill>
                      <a:gsLst>
                        <a:gs pos="2000">
                          <a:srgbClr val="FE4444"/>
                        </a:gs>
                        <a:gs pos="100000">
                          <a:srgbClr val="832B2B"/>
                        </a:gs>
                      </a:gsLst>
                      <a:lin ang="5400000" scaled="0"/>
                    </a:gradFill>
                  </a:tcPr>
                </a:tc>
                <a:tc>
                  <a:txBody>
                    <a:bodyPr/>
                    <a:p>
                      <a:pPr indent="0" algn="ctr">
                        <a:buNone/>
                      </a:pPr>
                      <a:r>
                        <a:rPr lang="en-US" sz="1400" b="1">
                          <a:solidFill>
                            <a:srgbClr val="FFC000"/>
                          </a:solidFill>
                          <a:latin typeface="宋体" panose="02010600030101010101" pitchFamily="2" charset="-122"/>
                          <a:ea typeface="宋体" panose="02010600030101010101" pitchFamily="2" charset="-122"/>
                          <a:cs typeface="宋体" panose="02010600030101010101" pitchFamily="2" charset="-122"/>
                        </a:rPr>
                        <a:t>所在机构名称</a:t>
                      </a:r>
                      <a:endParaRPr lang="en-US" altLang="en-US" sz="1400" b="1">
                        <a:solidFill>
                          <a:srgbClr val="FFC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gradFill>
                      <a:gsLst>
                        <a:gs pos="2000">
                          <a:srgbClr val="FE4444"/>
                        </a:gs>
                        <a:gs pos="100000">
                          <a:srgbClr val="832B2B"/>
                        </a:gs>
                      </a:gsLst>
                      <a:lin ang="5400000" scaled="0"/>
                    </a:gradFill>
                  </a:tcPr>
                </a:tc>
                <a:tc>
                  <a:txBody>
                    <a:bodyPr/>
                    <a:p>
                      <a:pPr indent="0" algn="ctr">
                        <a:buNone/>
                      </a:pPr>
                      <a:r>
                        <a:rPr lang="en-US" sz="1400" b="1">
                          <a:solidFill>
                            <a:srgbClr val="FFC000"/>
                          </a:solidFill>
                          <a:latin typeface="宋体" panose="02010600030101010101" pitchFamily="2" charset="-122"/>
                          <a:ea typeface="宋体" panose="02010600030101010101" pitchFamily="2" charset="-122"/>
                          <a:cs typeface="宋体" panose="02010600030101010101" pitchFamily="2" charset="-122"/>
                        </a:rPr>
                        <a:t>表彰文明事迹</a:t>
                      </a:r>
                      <a:endParaRPr lang="en-US" altLang="en-US" sz="1400" b="1">
                        <a:solidFill>
                          <a:srgbClr val="FFC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gradFill>
                      <a:gsLst>
                        <a:gs pos="2000">
                          <a:srgbClr val="FE4444"/>
                        </a:gs>
                        <a:gs pos="100000">
                          <a:srgbClr val="832B2B"/>
                        </a:gs>
                      </a:gsLst>
                      <a:lin ang="5400000" scaled="0"/>
                    </a:gradFill>
                  </a:tcPr>
                </a:tc>
              </a:tr>
              <a:tr h="228600">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武春洁（星级服务牌：J276688）</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4">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深圳市乐有家房产交易有限公司</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暖心中介，亲自护送走失老人回家</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700">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杨坤坤（星级服务牌：J208178）</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见义勇为，危险关头显热心，帮助老人搬离重物</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胡敏锐（星级服务牌：J257517）</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r>
              <a:tr h="0">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乔鹏（梅林分行新政人员）</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482600">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吴正（星级服务牌：J140719）</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美联物业代理(深圳)有限公司</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抗洪前线，深圳中介小哥自费购买慰问物资</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78180">
                <a:tc>
                  <a:txBody>
                    <a:bodyPr/>
                    <a:p>
                      <a:pPr indent="0">
                        <a:buNone/>
                      </a:pPr>
                      <a:r>
                        <a:rPr lang="en-US" sz="1100" b="1">
                          <a:solidFill>
                            <a:srgbClr val="000000"/>
                          </a:solidFill>
                          <a:latin typeface="仿宋" panose="02010609060101010101" charset="-122"/>
                          <a:ea typeface="仿宋" panose="02010609060101010101" charset="-122"/>
                          <a:cs typeface="仿宋" panose="02010609060101010101" charset="-122"/>
                        </a:rPr>
                        <a:t>余绍洪（星级服务牌：J054583）</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深圳市世华房地产投资顾问有限公司</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solidFill>
                            <a:srgbClr val="000000"/>
                          </a:solidFill>
                          <a:latin typeface="仿宋" panose="02010609060101010101" charset="-122"/>
                          <a:ea typeface="仿宋" panose="02010609060101010101" charset="-122"/>
                          <a:cs typeface="仿宋" panose="02010609060101010101" charset="-122"/>
                        </a:rPr>
                        <a:t>拾金不昧暖人心，赠人玫瑰留余香</a:t>
                      </a:r>
                      <a:endParaRPr lang="en-US" altLang="en-US" sz="1100" b="1">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8" name="图表 7"/>
          <p:cNvGraphicFramePr/>
          <p:nvPr/>
        </p:nvGraphicFramePr>
        <p:xfrm>
          <a:off x="3260725" y="1339215"/>
          <a:ext cx="3540125" cy="259461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95250" y="3279140"/>
          <a:ext cx="3222625" cy="257746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250" y="85090"/>
            <a:ext cx="3653790" cy="541020"/>
          </a:xfrm>
          <a:prstGeom prst="rect">
            <a:avLst/>
          </a:prstGeom>
        </p:spPr>
      </p:pic>
      <p:cxnSp>
        <p:nvCxnSpPr>
          <p:cNvPr id="20" name="直接连接符 19"/>
          <p:cNvCxnSpPr/>
          <p:nvPr/>
        </p:nvCxnSpPr>
        <p:spPr>
          <a:xfrm>
            <a:off x="635" y="727710"/>
            <a:ext cx="6880225" cy="0"/>
          </a:xfrm>
          <a:prstGeom prst="line">
            <a:avLst/>
          </a:prstGeom>
          <a:ln w="28575">
            <a:solidFill>
              <a:srgbClr val="2DC0D2"/>
            </a:solidFill>
          </a:ln>
        </p:spPr>
        <p:style>
          <a:lnRef idx="1">
            <a:schemeClr val="accent1"/>
          </a:lnRef>
          <a:fillRef idx="0">
            <a:schemeClr val="accent1"/>
          </a:fillRef>
          <a:effectRef idx="0">
            <a:schemeClr val="accent1"/>
          </a:effectRef>
          <a:fontRef idx="minor">
            <a:schemeClr val="tx1"/>
          </a:fontRef>
        </p:style>
      </p:cxnSp>
      <p:sp>
        <p:nvSpPr>
          <p:cNvPr id="7" name="流程图: 过程 6"/>
          <p:cNvSpPr/>
          <p:nvPr/>
        </p:nvSpPr>
        <p:spPr>
          <a:xfrm>
            <a:off x="11430" y="784860"/>
            <a:ext cx="6858635" cy="457200"/>
          </a:xfrm>
          <a:prstGeom prst="flowChartProcess">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700" b="1">
                <a:solidFill>
                  <a:schemeClr val="tx1"/>
                </a:solidFill>
                <a:latin typeface="黑体" panose="02010609060101010101" charset="-122"/>
                <a:ea typeface="黑体" panose="02010609060101010101" charset="-122"/>
                <a:cs typeface="黑体" panose="02010609060101010101" charset="-122"/>
                <a:sym typeface="+mn-ea"/>
              </a:rPr>
              <a:t>黑榜•</a:t>
            </a:r>
            <a:r>
              <a:rPr lang="en-US" altLang="zh-CN" sz="1700" b="1">
                <a:solidFill>
                  <a:schemeClr val="tx1"/>
                </a:solidFill>
                <a:latin typeface="黑体" panose="02010609060101010101" charset="-122"/>
                <a:ea typeface="黑体" panose="02010609060101010101" charset="-122"/>
                <a:cs typeface="黑体" panose="02010609060101010101" charset="-122"/>
                <a:sym typeface="+mn-ea"/>
              </a:rPr>
              <a:t>11月行业被投诉名单——</a:t>
            </a:r>
            <a:r>
              <a:rPr lang="zh-CN" altLang="en-US" sz="1700" b="1">
                <a:solidFill>
                  <a:schemeClr val="tx1"/>
                </a:solidFill>
                <a:latin typeface="黑体" panose="02010609060101010101" charset="-122"/>
                <a:ea typeface="黑体" panose="02010609060101010101" charset="-122"/>
                <a:cs typeface="黑体" panose="02010609060101010101" charset="-122"/>
                <a:sym typeface="+mn-ea"/>
              </a:rPr>
              <a:t>消费者对“资金”敏感度变高</a:t>
            </a:r>
            <a:endParaRPr lang="zh-CN" altLang="en-US" sz="1700"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15" name="文本框 14"/>
          <p:cNvSpPr txBox="1"/>
          <p:nvPr/>
        </p:nvSpPr>
        <p:spPr>
          <a:xfrm>
            <a:off x="60960" y="1312545"/>
            <a:ext cx="6759575" cy="1116965"/>
          </a:xfrm>
          <a:prstGeom prst="rect">
            <a:avLst/>
          </a:prstGeom>
          <a:noFill/>
        </p:spPr>
        <p:txBody>
          <a:bodyPr wrap="square" rtlCol="0">
            <a:spAutoFit/>
          </a:bodyPr>
          <a:p>
            <a:pPr algn="just" fontAlgn="auto">
              <a:lnSpc>
                <a:spcPts val="2000"/>
              </a:lnSpc>
            </a:pPr>
            <a:r>
              <a:rPr lang="en-US" sz="1500" dirty="0" smtClean="0">
                <a:latin typeface="仿宋" panose="02010609060101010101" charset="-122"/>
                <a:ea typeface="仿宋" panose="02010609060101010101" charset="-122"/>
                <a:cs typeface="仿宋" panose="02010609060101010101" charset="-122"/>
                <a:sym typeface="+mn-ea"/>
              </a:rPr>
              <a:t>11</a:t>
            </a:r>
            <a:r>
              <a:rPr sz="1500" dirty="0" smtClean="0">
                <a:latin typeface="仿宋" panose="02010609060101010101" charset="-122"/>
                <a:ea typeface="仿宋" panose="02010609060101010101" charset="-122"/>
                <a:cs typeface="仿宋" panose="02010609060101010101" charset="-122"/>
                <a:sym typeface="+mn-ea"/>
              </a:rPr>
              <a:t>月共计收到</a:t>
            </a:r>
            <a:r>
              <a:rPr sz="1500" dirty="0" smtClean="0">
                <a:solidFill>
                  <a:srgbClr val="FF0000"/>
                </a:solidFill>
                <a:latin typeface="仿宋" panose="02010609060101010101" charset="-122"/>
                <a:ea typeface="仿宋" panose="02010609060101010101" charset="-122"/>
                <a:cs typeface="仿宋" panose="02010609060101010101" charset="-122"/>
                <a:sym typeface="+mn-ea"/>
              </a:rPr>
              <a:t>13宗</a:t>
            </a:r>
            <a:r>
              <a:rPr sz="1500" dirty="0" smtClean="0">
                <a:latin typeface="仿宋" panose="02010609060101010101" charset="-122"/>
                <a:ea typeface="仿宋" panose="02010609060101010101" charset="-122"/>
                <a:cs typeface="仿宋" panose="02010609060101010101" charset="-122"/>
                <a:sym typeface="+mn-ea"/>
              </a:rPr>
              <a:t>投诉，</a:t>
            </a:r>
            <a:r>
              <a:rPr sz="1500" dirty="0" smtClean="0">
                <a:solidFill>
                  <a:srgbClr val="FF0000"/>
                </a:solidFill>
                <a:latin typeface="仿宋" panose="02010609060101010101" charset="-122"/>
                <a:ea typeface="仿宋" panose="02010609060101010101" charset="-122"/>
                <a:cs typeface="仿宋" panose="02010609060101010101" charset="-122"/>
                <a:sym typeface="+mn-ea"/>
              </a:rPr>
              <a:t>环比</a:t>
            </a: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虽</a:t>
            </a:r>
            <a:r>
              <a:rPr sz="1500" dirty="0" smtClean="0">
                <a:solidFill>
                  <a:srgbClr val="FF0000"/>
                </a:solidFill>
                <a:latin typeface="仿宋" panose="02010609060101010101" charset="-122"/>
                <a:ea typeface="仿宋" panose="02010609060101010101" charset="-122"/>
                <a:cs typeface="仿宋" panose="02010609060101010101" charset="-122"/>
                <a:sym typeface="+mn-ea"/>
              </a:rPr>
              <a:t>持平</a:t>
            </a:r>
            <a:r>
              <a:rPr sz="1500" dirty="0" smtClean="0">
                <a:latin typeface="仿宋" panose="02010609060101010101" charset="-122"/>
                <a:ea typeface="仿宋" panose="02010609060101010101" charset="-122"/>
                <a:cs typeface="仿宋" panose="02010609060101010101" charset="-122"/>
                <a:sym typeface="+mn-ea"/>
              </a:rPr>
              <a:t>，</a:t>
            </a:r>
            <a:r>
              <a:rPr lang="zh-CN" sz="1500" dirty="0" smtClean="0">
                <a:latin typeface="仿宋" panose="02010609060101010101" charset="-122"/>
                <a:ea typeface="仿宋" panose="02010609060101010101" charset="-122"/>
                <a:cs typeface="仿宋" panose="02010609060101010101" charset="-122"/>
                <a:sym typeface="+mn-ea"/>
              </a:rPr>
              <a:t>但</a:t>
            </a:r>
            <a:r>
              <a:rPr sz="1500" dirty="0" smtClean="0">
                <a:solidFill>
                  <a:srgbClr val="FF0000"/>
                </a:solidFill>
                <a:latin typeface="仿宋" panose="02010609060101010101" charset="-122"/>
                <a:ea typeface="仿宋" panose="02010609060101010101" charset="-122"/>
                <a:cs typeface="仿宋" panose="02010609060101010101" charset="-122"/>
                <a:sym typeface="+mn-ea"/>
              </a:rPr>
              <a:t>“资金纠纷”</a:t>
            </a: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占比上升至</a:t>
            </a:r>
            <a:r>
              <a:rPr lang="en-US" sz="1500" dirty="0" smtClean="0">
                <a:solidFill>
                  <a:srgbClr val="FF0000"/>
                </a:solidFill>
                <a:latin typeface="仿宋" panose="02010609060101010101" charset="-122"/>
                <a:ea typeface="仿宋" panose="02010609060101010101" charset="-122"/>
                <a:cs typeface="仿宋" panose="02010609060101010101" charset="-122"/>
                <a:sym typeface="+mn-ea"/>
              </a:rPr>
              <a:t>77%</a:t>
            </a:r>
            <a:r>
              <a:rPr lang="zh-CN" altLang="en-US" sz="1500" dirty="0" smtClean="0">
                <a:latin typeface="仿宋" panose="02010609060101010101" charset="-122"/>
                <a:ea typeface="仿宋" panose="02010609060101010101" charset="-122"/>
                <a:cs typeface="仿宋" panose="02010609060101010101" charset="-122"/>
                <a:sym typeface="+mn-ea"/>
              </a:rPr>
              <a:t>。</a:t>
            </a:r>
            <a:r>
              <a:rPr lang="zh-CN" sz="1500" dirty="0" smtClean="0">
                <a:latin typeface="仿宋" panose="02010609060101010101" charset="-122"/>
                <a:ea typeface="仿宋" panose="02010609060101010101" charset="-122"/>
                <a:cs typeface="仿宋" panose="02010609060101010101" charset="-122"/>
                <a:sym typeface="+mn-ea"/>
              </a:rPr>
              <a:t>可以看出，随着市场对调控政策的逐步适应，此前因新政导致的信息纠纷有所下降，但随着市场步入观望阶段，房屋交易周期拉长，客观上却容易引起资金方面的纠纷，同时，在横盘调整期，交易双方对费用变化较为敏感，应值得行业关注。</a:t>
            </a:r>
            <a:endParaRPr lang="zh-CN" sz="1500" dirty="0" smtClean="0">
              <a:latin typeface="仿宋" panose="02010609060101010101" charset="-122"/>
              <a:ea typeface="仿宋" panose="02010609060101010101" charset="-122"/>
              <a:cs typeface="仿宋" panose="02010609060101010101" charset="-122"/>
              <a:sym typeface="+mn-ea"/>
            </a:endParaRPr>
          </a:p>
        </p:txBody>
      </p:sp>
      <p:sp>
        <p:nvSpPr>
          <p:cNvPr id="18" name="流程图: 过程 17"/>
          <p:cNvSpPr/>
          <p:nvPr/>
        </p:nvSpPr>
        <p:spPr>
          <a:xfrm>
            <a:off x="-635" y="9640570"/>
            <a:ext cx="6858635" cy="457200"/>
          </a:xfrm>
          <a:prstGeom prst="flowChartProcess">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b="1">
                <a:solidFill>
                  <a:schemeClr val="tx1"/>
                </a:solidFill>
                <a:latin typeface="黑体" panose="02010609060101010101" charset="-122"/>
                <a:ea typeface="黑体" panose="02010609060101010101" charset="-122"/>
                <a:cs typeface="黑体" panose="02010609060101010101" charset="-122"/>
                <a:sym typeface="+mn-ea"/>
              </a:rPr>
              <a:t>黑榜</a:t>
            </a:r>
            <a:r>
              <a:rPr lang="zh-CN" altLang="en-US" b="1">
                <a:solidFill>
                  <a:schemeClr val="tx1"/>
                </a:solidFill>
                <a:latin typeface="宋体" panose="02010600030101010101" pitchFamily="2" charset="-122"/>
                <a:ea typeface="宋体" panose="02010600030101010101" pitchFamily="2" charset="-122"/>
                <a:cs typeface="黑体" panose="02010609060101010101" charset="-122"/>
                <a:sym typeface="+mn-ea"/>
              </a:rPr>
              <a:t>•</a:t>
            </a:r>
            <a:r>
              <a:rPr lang="en-US" altLang="zh-CN" b="1">
                <a:solidFill>
                  <a:schemeClr val="tx1"/>
                </a:solidFill>
                <a:latin typeface="黑体" panose="02010609060101010101" charset="-122"/>
                <a:ea typeface="黑体" panose="02010609060101010101" charset="-122"/>
                <a:cs typeface="黑体" panose="02010609060101010101" charset="-122"/>
                <a:sym typeface="+mn-ea"/>
              </a:rPr>
              <a:t>11月行业</a:t>
            </a:r>
            <a:r>
              <a:rPr lang="zh-CN" altLang="en-US" b="1">
                <a:solidFill>
                  <a:schemeClr val="tx1"/>
                </a:solidFill>
                <a:latin typeface="黑体" panose="02010609060101010101" charset="-122"/>
                <a:ea typeface="黑体" panose="02010609060101010101" charset="-122"/>
                <a:cs typeface="黑体" panose="02010609060101010101" charset="-122"/>
                <a:sym typeface="+mn-ea"/>
              </a:rPr>
              <a:t>黑</a:t>
            </a:r>
            <a:r>
              <a:rPr lang="en-US" altLang="zh-CN" b="1">
                <a:solidFill>
                  <a:schemeClr val="tx1"/>
                </a:solidFill>
                <a:latin typeface="黑体" panose="02010609060101010101" charset="-122"/>
                <a:ea typeface="黑体" panose="02010609060101010101" charset="-122"/>
                <a:cs typeface="黑体" panose="02010609060101010101" charset="-122"/>
                <a:sym typeface="+mn-ea"/>
              </a:rPr>
              <a:t>名单</a:t>
            </a:r>
            <a:r>
              <a:rPr lang="zh-CN" altLang="en-US" b="1">
                <a:solidFill>
                  <a:schemeClr val="tx1"/>
                </a:solidFill>
                <a:latin typeface="黑体" panose="02010609060101010101" charset="-122"/>
                <a:ea typeface="黑体" panose="02010609060101010101" charset="-122"/>
                <a:cs typeface="黑体" panose="02010609060101010101" charset="-122"/>
                <a:sym typeface="+mn-ea"/>
              </a:rPr>
              <a:t>（无）</a:t>
            </a: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10" name="文本框 9"/>
          <p:cNvSpPr txBox="1"/>
          <p:nvPr/>
        </p:nvSpPr>
        <p:spPr>
          <a:xfrm>
            <a:off x="5431155" y="165735"/>
            <a:ext cx="137731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gradFill>
                  <a:gsLst>
                    <a:gs pos="0">
                      <a:srgbClr val="E30000"/>
                    </a:gs>
                    <a:gs pos="100000">
                      <a:srgbClr val="760303"/>
                    </a:gs>
                  </a:gsLst>
                  <a:lin scaled="0"/>
                </a:gradFill>
                <a:latin typeface="微软雅黑" panose="020B0503020204020204" pitchFamily="34" charset="-122"/>
                <a:ea typeface="微软雅黑" panose="020B0503020204020204" pitchFamily="34" charset="-122"/>
              </a:rPr>
              <a:t>红</a:t>
            </a:r>
            <a:r>
              <a:rPr lang="zh-CN" altLang="en-US" sz="2400" b="1" dirty="0" smtClean="0">
                <a:solidFill>
                  <a:schemeClr val="accent5"/>
                </a:solidFill>
                <a:latin typeface="宋体" panose="02010600030101010101" pitchFamily="2" charset="-122"/>
                <a:ea typeface="宋体" panose="02010600030101010101" pitchFamily="2" charset="-122"/>
              </a:rPr>
              <a:t>•</a:t>
            </a:r>
            <a:r>
              <a:rPr lang="zh-CN" altLang="en-US" sz="2400" b="1" dirty="0" smtClean="0">
                <a:solidFill>
                  <a:schemeClr val="tx1"/>
                </a:solidFill>
                <a:latin typeface="微软雅黑" panose="020B0503020204020204" pitchFamily="34" charset="-122"/>
                <a:ea typeface="微软雅黑" panose="020B0503020204020204" pitchFamily="34" charset="-122"/>
              </a:rPr>
              <a:t>黑 </a:t>
            </a:r>
            <a:r>
              <a:rPr lang="zh-CN" altLang="en-US" sz="2400" b="1" dirty="0" smtClean="0">
                <a:solidFill>
                  <a:schemeClr val="accent5"/>
                </a:solidFill>
                <a:latin typeface="微软雅黑" panose="020B0503020204020204" pitchFamily="34" charset="-122"/>
                <a:ea typeface="微软雅黑" panose="020B0503020204020204" pitchFamily="34" charset="-122"/>
              </a:rPr>
              <a:t>榜</a:t>
            </a:r>
            <a:endParaRPr lang="zh-CN" altLang="en-US" sz="2400" b="1" dirty="0" smtClean="0">
              <a:solidFill>
                <a:schemeClr val="accent5"/>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720" y="8679815"/>
            <a:ext cx="6762750" cy="603885"/>
          </a:xfrm>
          <a:prstGeom prst="rect">
            <a:avLst/>
          </a:prstGeom>
          <a:noFill/>
        </p:spPr>
        <p:txBody>
          <a:bodyPr wrap="square" rtlCol="0" anchor="t">
            <a:spAutoFit/>
          </a:bodyPr>
          <a:p>
            <a:pPr algn="just" fontAlgn="auto">
              <a:lnSpc>
                <a:spcPts val="2000"/>
              </a:lnSpc>
            </a:pPr>
            <a:r>
              <a:rPr lang="zh-CN" sz="1500" dirty="0" smtClean="0">
                <a:solidFill>
                  <a:srgbClr val="FF0000"/>
                </a:solidFill>
                <a:latin typeface="仿宋" panose="02010609060101010101" charset="-122"/>
                <a:ea typeface="仿宋" panose="02010609060101010101" charset="-122"/>
                <a:cs typeface="仿宋" panose="02010609060101010101" charset="-122"/>
                <a:sym typeface="+mn-ea"/>
              </a:rPr>
              <a:t>注：以上</a:t>
            </a:r>
            <a:r>
              <a:rPr sz="1500" dirty="0" smtClean="0">
                <a:solidFill>
                  <a:srgbClr val="FF0000"/>
                </a:solidFill>
                <a:latin typeface="仿宋" panose="02010609060101010101" charset="-122"/>
                <a:ea typeface="仿宋" panose="02010609060101010101" charset="-122"/>
                <a:cs typeface="仿宋" panose="02010609060101010101" charset="-122"/>
                <a:sym typeface="+mn-ea"/>
              </a:rPr>
              <a:t>被投诉名单，为本月被投诉的状况说明，仅限被投诉事项的客观展示，并非最终查实信息的展示，以起到“有则改之无则加勉”的鞭策作用。</a:t>
            </a:r>
            <a:endParaRPr sz="1500" dirty="0" smtClean="0">
              <a:solidFill>
                <a:srgbClr val="FF0000"/>
              </a:solidFill>
              <a:latin typeface="仿宋" panose="02010609060101010101" charset="-122"/>
              <a:ea typeface="仿宋" panose="02010609060101010101" charset="-122"/>
              <a:cs typeface="仿宋" panose="02010609060101010101" charset="-122"/>
            </a:endParaRPr>
          </a:p>
        </p:txBody>
      </p:sp>
      <p:graphicFrame>
        <p:nvGraphicFramePr>
          <p:cNvPr id="2" name="表格 1"/>
          <p:cNvGraphicFramePr/>
          <p:nvPr>
            <p:custDataLst>
              <p:tags r:id="rId2"/>
            </p:custDataLst>
          </p:nvPr>
        </p:nvGraphicFramePr>
        <p:xfrm>
          <a:off x="251460" y="2499890"/>
          <a:ext cx="6172200" cy="6067425"/>
        </p:xfrm>
        <a:graphic>
          <a:graphicData uri="http://schemas.openxmlformats.org/drawingml/2006/table">
            <a:tbl>
              <a:tblPr firstRow="1" bandRow="1">
                <a:tableStyleId>{5940675A-B579-460E-94D1-54222C63F5DA}</a:tableStyleId>
              </a:tblPr>
              <a:tblGrid>
                <a:gridCol w="2275840"/>
                <a:gridCol w="2105660"/>
                <a:gridCol w="1062355"/>
                <a:gridCol w="728345"/>
              </a:tblGrid>
              <a:tr h="417830">
                <a:tc>
                  <a:txBody>
                    <a:bodyPr/>
                    <a:p>
                      <a:pPr indent="0" algn="ctr">
                        <a:buNone/>
                      </a:pPr>
                      <a:r>
                        <a:rPr lang="en-US" sz="1300" b="1">
                          <a:solidFill>
                            <a:srgbClr val="000000"/>
                          </a:solidFill>
                          <a:latin typeface="宋体" panose="02010600030101010101" pitchFamily="2" charset="-122"/>
                          <a:ea typeface="宋体" panose="02010600030101010101" pitchFamily="2" charset="-122"/>
                          <a:cs typeface="宋体" panose="02010600030101010101" pitchFamily="2" charset="-122"/>
                        </a:rPr>
                        <a:t>被投诉机构</a:t>
                      </a:r>
                      <a:endParaRPr lang="en-US" altLang="en-US" sz="13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000"/>
                    </a:solidFill>
                  </a:tcPr>
                </a:tc>
                <a:tc>
                  <a:txBody>
                    <a:bodyPr/>
                    <a:p>
                      <a:pPr indent="0" algn="ctr">
                        <a:buNone/>
                      </a:pPr>
                      <a:r>
                        <a:rPr lang="en-US" sz="1300" b="1">
                          <a:solidFill>
                            <a:srgbClr val="000000"/>
                          </a:solidFill>
                          <a:latin typeface="宋体" panose="02010600030101010101" pitchFamily="2" charset="-122"/>
                          <a:ea typeface="宋体" panose="02010600030101010101" pitchFamily="2" charset="-122"/>
                          <a:cs typeface="宋体" panose="02010600030101010101" pitchFamily="2" charset="-122"/>
                        </a:rPr>
                        <a:t>被投诉人信息</a:t>
                      </a:r>
                      <a:endParaRPr lang="en-US" altLang="en-US" sz="13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000"/>
                    </a:solidFill>
                  </a:tcPr>
                </a:tc>
                <a:tc>
                  <a:txBody>
                    <a:bodyPr/>
                    <a:p>
                      <a:pPr indent="0" algn="ctr">
                        <a:buNone/>
                      </a:pPr>
                      <a:r>
                        <a:rPr lang="en-US" sz="1300" b="1">
                          <a:solidFill>
                            <a:srgbClr val="000000"/>
                          </a:solidFill>
                          <a:latin typeface="宋体" panose="02010600030101010101" pitchFamily="2" charset="-122"/>
                          <a:ea typeface="宋体" panose="02010600030101010101" pitchFamily="2" charset="-122"/>
                          <a:cs typeface="宋体" panose="02010600030101010101" pitchFamily="2" charset="-122"/>
                        </a:rPr>
                        <a:t>被投诉事由</a:t>
                      </a:r>
                      <a:endParaRPr lang="en-US" altLang="en-US" sz="13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000"/>
                    </a:solidFill>
                  </a:tcPr>
                </a:tc>
                <a:tc>
                  <a:txBody>
                    <a:bodyPr/>
                    <a:p>
                      <a:pPr indent="0" algn="ctr">
                        <a:buNone/>
                      </a:pPr>
                      <a:r>
                        <a:rPr lang="en-US" sz="1300" b="1">
                          <a:solidFill>
                            <a:srgbClr val="000000"/>
                          </a:solidFill>
                          <a:latin typeface="宋体" panose="02010600030101010101" pitchFamily="2" charset="-122"/>
                          <a:ea typeface="宋体" panose="02010600030101010101" pitchFamily="2" charset="-122"/>
                          <a:cs typeface="宋体" panose="02010600030101010101" pitchFamily="2" charset="-122"/>
                        </a:rPr>
                        <a:t>处理结果</a:t>
                      </a:r>
                      <a:endParaRPr lang="en-US" altLang="en-US" sz="13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C000"/>
                    </a:solidFill>
                  </a:tcPr>
                </a:tc>
              </a:tr>
              <a:tr h="35306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深圳市好居家房地产经纪有限公司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6DDE8"/>
                    </a:solid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何宝刚（星级服务牌号：J010093）</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6DDE8"/>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押金纠纷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6DDE8"/>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已协商</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6DDE8"/>
                    </a:solidFill>
                  </a:tcPr>
                </a:tc>
              </a:tr>
              <a:tr h="35242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深圳链家房地产经纪有限公司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chemeClr val="accent5">
                        <a:lumMod val="40000"/>
                        <a:lumOff val="60000"/>
                      </a:schemeClr>
                    </a:solid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林卓文（星级服务牌号J144262）     李磊（星级服务牌号：J257904）</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chemeClr val="accent5">
                        <a:lumMod val="40000"/>
                        <a:lumOff val="60000"/>
                      </a:schemeClr>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佣金纠纷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chemeClr val="accent5">
                        <a:lumMod val="40000"/>
                        <a:lumOff val="60000"/>
                      </a:schemeClr>
                    </a:solidFill>
                  </a:tcPr>
                </a:tc>
                <a:tc>
                  <a:txBody>
                    <a:bodyPr/>
                    <a:p>
                      <a:pPr indent="0" algn="ctr">
                        <a:buNone/>
                      </a:pPr>
                      <a:r>
                        <a:rPr lang="en-US" sz="1100">
                          <a:solidFill>
                            <a:srgbClr val="000000"/>
                          </a:solidFill>
                          <a:latin typeface="仿宋" panose="02010609060101010101" charset="-122"/>
                          <a:ea typeface="仿宋" panose="02010609060101010101" charset="-122"/>
                          <a:cs typeface="仿宋" panose="02010609060101010101" charset="-122"/>
                          <a:sym typeface="+mn-ea"/>
                        </a:rPr>
                        <a:t>已协商</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chemeClr val="accent5">
                        <a:lumMod val="40000"/>
                        <a:lumOff val="60000"/>
                      </a:schemeClr>
                    </a:solidFill>
                  </a:tcPr>
                </a:tc>
              </a:tr>
              <a:tr h="35242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深圳市华阳世纪房地产经纪有限公司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田谦、刘红峰（</a:t>
                      </a:r>
                      <a:r>
                        <a:rPr lang="en-US" sz="1100" b="0">
                          <a:solidFill>
                            <a:srgbClr val="FF0000"/>
                          </a:solidFill>
                          <a:latin typeface="仿宋" panose="02010609060101010101" charset="-122"/>
                          <a:ea typeface="仿宋" panose="02010609060101010101" charset="-122"/>
                          <a:cs typeface="仿宋" panose="02010609060101010101" charset="-122"/>
                        </a:rPr>
                        <a:t>违规未实名登记</a:t>
                      </a: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虚假承诺</a:t>
                      </a:r>
                      <a:endParaRPr 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306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深圳世联行集团股份有限公司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元灿金（星级服务牌号：J152802）</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虚假销售</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306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深圳市创高房地产有限公司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林飞菊（星级服务牌号：J094171）</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定金纠纷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783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中原地产代理（深圳）有限公司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谭琳（</a:t>
                      </a:r>
                      <a:r>
                        <a:rPr lang="en-US" sz="1100" b="0">
                          <a:solidFill>
                            <a:srgbClr val="FF0000"/>
                          </a:solidFill>
                          <a:latin typeface="仿宋" panose="02010609060101010101" charset="-122"/>
                          <a:ea typeface="仿宋" panose="02010609060101010101" charset="-122"/>
                          <a:cs typeface="仿宋" panose="02010609060101010101" charset="-122"/>
                        </a:rPr>
                        <a:t>违规未实名登记</a:t>
                      </a: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佣金纠纷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242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中原地产代理（深圳）有限公司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管勇勇（星级服务牌号：J237597）</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佣金纠纷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514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深圳市世华房地产投资顾问有限公司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黄淑花（星级服务牌号：J238966）                  周淑春（星级服务牌号：J022514）</a:t>
                      </a:r>
                      <a:endParaRPr 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佣金纠纷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242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深圳市世华房地产投资顾问有限公司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just">
                        <a:buNone/>
                      </a:pPr>
                      <a:r>
                        <a:rPr lang="en-US" sz="1100" b="0">
                          <a:solidFill>
                            <a:srgbClr val="000000"/>
                          </a:solidFill>
                          <a:latin typeface="仿宋" panose="02010609060101010101" charset="-122"/>
                          <a:ea typeface="仿宋" panose="02010609060101010101" charset="-122"/>
                          <a:cs typeface="仿宋" panose="02010609060101010101" charset="-122"/>
                        </a:rPr>
                        <a:t>应金芳（星级服务牌号：J115693）</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佣金纠纷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处理中</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5145">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深圳市乐有家房产交易有限公司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托管物业期间纠纷</a:t>
                      </a:r>
                      <a:endParaRPr 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循司法途径</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r>
              <a:tr h="41783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深圳市蛋壳公寓管理有限公司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押金、水燃电费用纠纷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循司法途径</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r>
              <a:tr h="41783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深圳市蛋壳公寓管理有限公司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退租纠纷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循司法途径</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r>
              <a:tr h="524510">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深圳市友城房地产顾问有限公司</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lgn="ctr">
                        <a:buNone/>
                      </a:pPr>
                      <a:r>
                        <a:rPr lang="en-US" sz="1100" b="0">
                          <a:solidFill>
                            <a:srgbClr val="000000"/>
                          </a:solidFill>
                          <a:latin typeface="仿宋" panose="02010609060101010101" charset="-122"/>
                          <a:ea typeface="仿宋" panose="02010609060101010101" charset="-122"/>
                          <a:cs typeface="仿宋" panose="02010609060101010101" charset="-122"/>
                        </a:rPr>
                        <a:t>/</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未备案从事房地产经纪业务，定金纠纷</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c>
                  <a:txBody>
                    <a:bodyPr/>
                    <a:p>
                      <a:pPr indent="0">
                        <a:buNone/>
                      </a:pPr>
                      <a:r>
                        <a:rPr lang="en-US" sz="1100" b="0">
                          <a:solidFill>
                            <a:srgbClr val="000000"/>
                          </a:solidFill>
                          <a:latin typeface="仿宋" panose="02010609060101010101" charset="-122"/>
                          <a:ea typeface="仿宋" panose="02010609060101010101" charset="-122"/>
                          <a:cs typeface="仿宋" panose="02010609060101010101" charset="-122"/>
                        </a:rPr>
                        <a:t>未备案公示曝光</a:t>
                      </a:r>
                      <a:endParaRPr lang="en-US" altLang="en-US" sz="1100" b="0">
                        <a:solidFill>
                          <a:srgbClr val="000000"/>
                        </a:solidFill>
                        <a:latin typeface="仿宋" panose="02010609060101010101" charset="-122"/>
                        <a:ea typeface="仿宋" panose="02010609060101010101" charset="-122"/>
                        <a:cs typeface="仿宋" panose="02010609060101010101" charset="-122"/>
                      </a:endParaRPr>
                    </a:p>
                  </a:txBody>
                  <a:tcPr marL="9525" marR="9525" marT="9525"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5B8B7"/>
                    </a:solidFill>
                  </a:tcPr>
                </a:tc>
              </a:tr>
            </a:tbl>
          </a:graphicData>
        </a:graphic>
      </p:graphicFrame>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TABLE_BEAUTIFY" val="smartTable{88648f5b-f970-496e-be0f-646721bafb97}"/>
</p:tagLst>
</file>

<file path=ppt/tags/tag2.xml><?xml version="1.0" encoding="utf-8"?>
<p:tagLst xmlns:p="http://schemas.openxmlformats.org/presentationml/2006/main">
  <p:tag name="KSO_WM_UNIT_TABLE_BEAUTIFY" val="smartTable{5d9207f0-798c-4e5e-b96b-d650a52961d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2215</Words>
  <Application>WPS 演示</Application>
  <PresentationFormat>自定义</PresentationFormat>
  <Paragraphs>214</Paragraphs>
  <Slides>3</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vt:i4>
      </vt:variant>
    </vt:vector>
  </HeadingPairs>
  <TitlesOfParts>
    <vt:vector size="12" baseType="lpstr">
      <vt:lpstr>Arial</vt:lpstr>
      <vt:lpstr>宋体</vt:lpstr>
      <vt:lpstr>Wingdings</vt:lpstr>
      <vt:lpstr>微软雅黑</vt:lpstr>
      <vt:lpstr>黑体</vt:lpstr>
      <vt:lpstr>仿宋</vt:lpstr>
      <vt:lpstr>Arial Unicode MS</vt:lpstr>
      <vt:lpstr>Calibri</vt:lpstr>
      <vt:lpstr>Office 主题​​</vt:lpstr>
      <vt:lpstr>PowerPoint 演示文稿</vt:lpstr>
      <vt:lpstr>PowerPoint 演示文稿</vt:lpstr>
      <vt:lpstr>PowerPoint 演示文稿</vt:lpstr>
    </vt:vector>
  </TitlesOfParts>
  <LinksUpToDate>false</LinksUpToDate>
  <SharedDoc>false</SharedDoc>
  <HyperlinksChanged>false</HyperlinksChanged>
  <AppVersion>14.0000</AppVersion>
  <Pages>1</Page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sunqi</dc:creator>
  <cp:lastModifiedBy>深房中协—华洪</cp:lastModifiedBy>
  <cp:revision>821</cp:revision>
  <dcterms:created xsi:type="dcterms:W3CDTF">2019-12-16T03:24:00Z</dcterms:created>
  <dcterms:modified xsi:type="dcterms:W3CDTF">2020-12-11T01:58:13Z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2052-11.1.0.10132</vt:lpwstr>
  </property>
</Properties>
</file>