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4" r:id="rId3"/>
  </p:sldIdLst>
  <p:sldSz cx="6858000" cy="1219835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ACC6"/>
    <a:srgbClr val="0C4DA9"/>
    <a:srgbClr val="C3D69B"/>
    <a:srgbClr val="B9B7B7"/>
    <a:srgbClr val="BFC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71" autoAdjust="0"/>
    <p:restoredTop sz="94660"/>
  </p:normalViewPr>
  <p:slideViewPr>
    <p:cSldViewPr snapToObjects="1">
      <p:cViewPr>
        <p:scale>
          <a:sx n="100" d="100"/>
          <a:sy n="100" d="100"/>
        </p:scale>
        <p:origin x="-1332" y="-72"/>
      </p:cViewPr>
      <p:guideLst>
        <p:guide orient="horz" pos="3709"/>
        <p:guide pos="225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&#26085;&#24120;&#21150;&#20844;&#25991;&#20214;\&#30740;&#31350;&#37096;\&#19994;&#21153;&#26376;&#25253;&#25968;&#25454;&#20998;&#26512;\2020\202010\10&#26376;&#22270;&#34920;&#25968;&#25454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6085;&#24120;&#21150;&#20844;&#25991;&#20214;\&#30740;&#31350;&#37096;\&#19994;&#21153;&#26376;&#25253;&#25968;&#25454;&#20998;&#26512;\2020\202010\10&#26376;&#22270;&#34920;&#25968;&#25454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6085;&#24120;&#21150;&#20844;&#25991;&#20214;\&#30740;&#31350;&#37096;\&#19994;&#21153;&#26376;&#25253;&#25968;&#25454;&#20998;&#26512;\2020\202010\10&#26376;&#22270;&#34920;&#25968;&#25454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6085;&#24120;&#21150;&#20844;&#25991;&#20214;\&#30740;&#31350;&#37096;\&#19994;&#21153;&#26376;&#25253;&#25968;&#25454;&#20998;&#26512;\2020\202009\9&#26376;&#22270;&#34920;&#25968;&#25454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26085;&#24120;&#21150;&#20844;&#25991;&#20214;\&#30740;&#31350;&#37096;\&#19994;&#21153;&#26376;&#25253;&#25968;&#25454;&#20998;&#26512;\2020\202010\10&#26376;&#22270;&#34920;&#25968;&#25454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00" b="1" i="0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</a:t>
            </a:r>
            <a:r>
              <a:rPr lang="zh-CN" altLang="zh-CN" sz="1000" b="1" i="0" baseline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月新增备案分支机构（门店）备案量对比</a:t>
            </a:r>
            <a:endParaRPr lang="zh-CN" altLang="zh-CN" sz="1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>
        <c:manualLayout>
          <c:xMode val="edge"/>
          <c:yMode val="edge"/>
          <c:x val="0.188798625399147"/>
          <c:y val="0.0104275286757039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0779063557058928"/>
          <c:y val="0.25713253882268"/>
          <c:w val="0.883460922200463"/>
          <c:h val="0.58916576381365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[10月图表数据.xlsx]分支机构!$D$2</c:f>
              <c:strCache>
                <c:ptCount val="1"/>
                <c:pt idx="0">
                  <c:v>办结量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[10月图表数据.xlsx]分支机构!$E$1:$G$1</c:f>
              <c:numCache>
                <c:formatCode>General</c:formatCode>
                <c:ptCount val="3"/>
                <c:pt idx="0">
                  <c:v>201910</c:v>
                </c:pt>
                <c:pt idx="1">
                  <c:v>202009</c:v>
                </c:pt>
                <c:pt idx="2">
                  <c:v>202010</c:v>
                </c:pt>
              </c:numCache>
            </c:numRef>
          </c:cat>
          <c:val>
            <c:numRef>
              <c:f>[10月图表数据.xlsx]分支机构!$E$2:$G$2</c:f>
              <c:numCache>
                <c:formatCode>General</c:formatCode>
                <c:ptCount val="3"/>
                <c:pt idx="0">
                  <c:v>14</c:v>
                </c:pt>
                <c:pt idx="1">
                  <c:v>41</c:v>
                </c:pt>
                <c:pt idx="2">
                  <c:v>57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26992768"/>
        <c:axId val="126994304"/>
      </c:barChart>
      <c:catAx>
        <c:axId val="126992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26994304"/>
        <c:crosses val="autoZero"/>
        <c:auto val="1"/>
        <c:lblAlgn val="ctr"/>
        <c:lblOffset val="100"/>
        <c:noMultiLvlLbl val="0"/>
      </c:catAx>
      <c:valAx>
        <c:axId val="1269943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2699276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txPr>
    <a:bodyPr/>
    <a:lstStyle/>
    <a:p>
      <a:pPr>
        <a:defRPr lang="zh-CN" sz="900" b="1">
          <a:solidFill>
            <a:schemeClr val="bg1"/>
          </a:solidFill>
        </a:defRPr>
      </a:pPr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10</a:t>
            </a:r>
            <a:r>
              <a:rPr lang="zh-CN" altLang="en-US" sz="10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月新增备案分支机构（门店）备案量同环比</a:t>
            </a:r>
            <a:endParaRPr lang="zh-CN" altLang="en-US" sz="1000" b="1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c:rich>
      </c:tx>
      <c:layout>
        <c:manualLayout>
          <c:xMode val="edge"/>
          <c:yMode val="edge"/>
          <c:x val="0.106206939507761"/>
          <c:y val="0.018698060941828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5263360246059"/>
          <c:y val="0.200298062593145"/>
          <c:w val="0.832064590542099"/>
          <c:h val="0.653174366616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[10月图表数据.xlsx]分支机构!$D$2</c:f>
              <c:strCache>
                <c:ptCount val="1"/>
                <c:pt idx="0">
                  <c:v>办结量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dLbl>
              <c:idx val="1"/>
              <c:layout>
                <c:manualLayout>
                  <c:x val="0"/>
                  <c:y val="-0.036390254958179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[10月图表数据.xlsx]分支机构!$H$1:$I$1</c:f>
              <c:strCache>
                <c:ptCount val="2"/>
                <c:pt idx="0">
                  <c:v>同比增长率</c:v>
                </c:pt>
                <c:pt idx="1">
                  <c:v>环比增长率</c:v>
                </c:pt>
              </c:strCache>
            </c:strRef>
          </c:cat>
          <c:val>
            <c:numRef>
              <c:f>[10月图表数据.xlsx]分支机构!$H$2:$I$2</c:f>
              <c:numCache>
                <c:formatCode>0%</c:formatCode>
                <c:ptCount val="2"/>
                <c:pt idx="0">
                  <c:v>3.07142857142857</c:v>
                </c:pt>
                <c:pt idx="1">
                  <c:v>0.390243902439024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08784640"/>
        <c:axId val="121660160"/>
      </c:barChart>
      <c:catAx>
        <c:axId val="1087846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21660160"/>
        <c:crossesAt val="-0.2"/>
        <c:auto val="1"/>
        <c:lblAlgn val="ctr"/>
        <c:lblOffset val="100"/>
        <c:noMultiLvlLbl val="0"/>
      </c:catAx>
      <c:valAx>
        <c:axId val="121660160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9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08784640"/>
        <c:crosses val="autoZero"/>
        <c:crossBetween val="between"/>
        <c:majorUnit val="0.5"/>
      </c:valAx>
      <c:spPr>
        <a:noFill/>
      </c:spPr>
    </c:plotArea>
    <c:plotVisOnly val="1"/>
    <c:dispBlanksAs val="gap"/>
    <c:showDLblsOverMax val="0"/>
  </c:chart>
  <c:txPr>
    <a:bodyPr/>
    <a:lstStyle/>
    <a:p>
      <a:pPr>
        <a:defRPr lang="zh-CN" sz="900" b="1">
          <a:solidFill>
            <a:schemeClr val="tx1"/>
          </a:solidFill>
        </a:defRPr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algn="ctr">
              <a:defRPr lang="zh-CN" sz="108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10</a:t>
            </a:r>
            <a:r>
              <a:rPr lang="zh-CN" altLang="en-US" sz="1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月新增备案分支机构（门店）所属企业</a:t>
            </a:r>
            <a:endParaRPr lang="zh-CN" altLang="en-US" sz="10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c:rich>
      </c:tx>
      <c:layout>
        <c:manualLayout>
          <c:xMode val="edge"/>
          <c:yMode val="edge"/>
          <c:x val="0.167970042039357"/>
          <c:y val="0.01050788091068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10855263157895"/>
          <c:y val="0.108231173380035"/>
          <c:w val="0.517269736842105"/>
          <c:h val="0.881260945709282"/>
        </c:manualLayout>
      </c:layout>
      <c:pieChart>
        <c:varyColors val="1"/>
        <c:ser>
          <c:idx val="0"/>
          <c:order val="0"/>
          <c:tx>
            <c:strRef>
              <c:f>[10月图表数据.xlsx]分支机构!$L$39</c:f>
              <c:strCache>
                <c:ptCount val="1"/>
                <c:pt idx="0">
                  <c:v>总计</c:v>
                </c:pt>
              </c:strCache>
            </c:strRef>
          </c:tx>
          <c:explosion val="0"/>
          <c:dPt>
            <c:idx val="0"/>
            <c:bubble3D val="0"/>
          </c:dPt>
          <c:dPt>
            <c:idx val="1"/>
            <c:bubble3D val="0"/>
            <c:explosion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  <c:explosion val="0"/>
          </c:dPt>
          <c:dPt>
            <c:idx val="5"/>
            <c:bubble3D val="0"/>
          </c:dPt>
          <c:dLbls>
            <c:dLbl>
              <c:idx val="2"/>
              <c:delete val="1"/>
            </c:dLbl>
            <c:dLbl>
              <c:idx val="3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[10月图表数据.xlsx]分支机构!$A$40:$A$45</c:f>
              <c:strCache>
                <c:ptCount val="6"/>
                <c:pt idx="0">
                  <c:v>Q房网（世华）</c:v>
                </c:pt>
                <c:pt idx="1">
                  <c:v>乐有家</c:v>
                </c:pt>
                <c:pt idx="2">
                  <c:v>链家</c:v>
                </c:pt>
                <c:pt idx="3">
                  <c:v>美联</c:v>
                </c:pt>
                <c:pt idx="4">
                  <c:v>中原</c:v>
                </c:pt>
                <c:pt idx="5">
                  <c:v>中小企业</c:v>
                </c:pt>
              </c:strCache>
            </c:strRef>
          </c:cat>
          <c:val>
            <c:numRef>
              <c:f>[10月图表数据.xlsx]分支机构!$L$40:$L$45</c:f>
              <c:numCache>
                <c:formatCode>General</c:formatCode>
                <c:ptCount val="6"/>
                <c:pt idx="0">
                  <c:v>2</c:v>
                </c:pt>
                <c:pt idx="1">
                  <c:v>30</c:v>
                </c:pt>
                <c:pt idx="2">
                  <c:v>0</c:v>
                </c:pt>
                <c:pt idx="3">
                  <c:v>0</c:v>
                </c:pt>
                <c:pt idx="4">
                  <c:v>12</c:v>
                </c:pt>
                <c:pt idx="5">
                  <c:v>13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01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9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algn="ctr">
              <a:defRPr lang="zh-CN"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9</a:t>
            </a:r>
            <a:r>
              <a:rPr lang="zh-CN" altLang="en-US" sz="10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月新增备案分支机构（门店）所属企业</a:t>
            </a:r>
            <a:endParaRPr lang="zh-CN" altLang="en-US" sz="10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c:rich>
      </c:tx>
      <c:layout>
        <c:manualLayout>
          <c:xMode val="edge"/>
          <c:yMode val="edge"/>
          <c:x val="0.174888721768244"/>
          <c:y val="0.0228848821081831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78621182353992"/>
          <c:y val="0.132603797875764"/>
          <c:w val="0.475977853188069"/>
          <c:h val="0.857740585774059"/>
        </c:manualLayout>
      </c:layout>
      <c:pieChart>
        <c:varyColors val="1"/>
        <c:ser>
          <c:idx val="0"/>
          <c:order val="0"/>
          <c:tx>
            <c:strRef>
              <c:f>[9月图表数据.xlsx]分支机构!$L$39</c:f>
              <c:strCache>
                <c:ptCount val="1"/>
                <c:pt idx="0">
                  <c:v>总计</c:v>
                </c:pt>
              </c:strCache>
            </c:strRef>
          </c:tx>
          <c:explosion val="0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</c:dPt>
          <c:dPt>
            <c:idx val="5"/>
            <c:bubble3D val="0"/>
          </c:dPt>
          <c:dLbls>
            <c:dLbl>
              <c:idx val="0"/>
              <c:layout>
                <c:manualLayout>
                  <c:x val="0.114414206971395"/>
                  <c:y val="-0.14280529911417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layout>
                <c:manualLayout>
                  <c:x val="-0.0529518031913009"/>
                  <c:y val="0.020020511893861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[9月图表数据.xlsx]分支机构!$A$40:$A$45</c:f>
              <c:strCache>
                <c:ptCount val="6"/>
                <c:pt idx="0">
                  <c:v>Q房网（世华）</c:v>
                </c:pt>
                <c:pt idx="1">
                  <c:v>乐有家</c:v>
                </c:pt>
                <c:pt idx="2">
                  <c:v>链家</c:v>
                </c:pt>
                <c:pt idx="3">
                  <c:v>美联</c:v>
                </c:pt>
                <c:pt idx="4">
                  <c:v>中原</c:v>
                </c:pt>
                <c:pt idx="5">
                  <c:v>中小企业</c:v>
                </c:pt>
              </c:strCache>
            </c:strRef>
          </c:cat>
          <c:val>
            <c:numRef>
              <c:f>[9月图表数据.xlsx]分支机构!$L$40:$L$45</c:f>
              <c:numCache>
                <c:formatCode>General</c:formatCode>
                <c:ptCount val="6"/>
                <c:pt idx="0">
                  <c:v>8</c:v>
                </c:pt>
                <c:pt idx="1">
                  <c:v>18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201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>
          <a:solidFill>
            <a:schemeClr val="tx1"/>
          </a:solidFill>
        </a:defRPr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zh-CN" sz="108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1080">
                <a:latin typeface="宋体" panose="02010600030101010101" pitchFamily="2" charset="-122"/>
                <a:ea typeface="宋体" panose="02010600030101010101" pitchFamily="2" charset="-122"/>
              </a:rPr>
              <a:t>10</a:t>
            </a:r>
            <a:r>
              <a:rPr altLang="en-US" sz="1080">
                <a:latin typeface="宋体" panose="02010600030101010101" pitchFamily="2" charset="-122"/>
                <a:ea typeface="宋体" panose="02010600030101010101" pitchFamily="2" charset="-122"/>
              </a:rPr>
              <a:t>月</a:t>
            </a:r>
            <a:r>
              <a:rPr lang="zh-CN" altLang="en-US" sz="1080">
                <a:latin typeface="宋体" panose="02010600030101010101" pitchFamily="2" charset="-122"/>
                <a:ea typeface="宋体" panose="02010600030101010101" pitchFamily="2" charset="-122"/>
              </a:rPr>
              <a:t>备案分支机构（门店）区域分布图</a:t>
            </a:r>
            <a:endParaRPr lang="zh-CN" altLang="en-US" sz="1080">
              <a:latin typeface="宋体" panose="02010600030101010101" pitchFamily="2" charset="-122"/>
              <a:ea typeface="宋体" panose="02010600030101010101" pitchFamily="2" charset="-122"/>
            </a:endParaRPr>
          </a:p>
        </c:rich>
      </c:tx>
      <c:layout>
        <c:manualLayout>
          <c:xMode val="edge"/>
          <c:yMode val="edge"/>
          <c:x val="0.12569583501135"/>
          <c:y val="0.0094398993077407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2660229302249"/>
          <c:y val="0.128437525770239"/>
          <c:w val="0.544258119295266"/>
          <c:h val="0.861559139784946"/>
        </c:manualLayout>
      </c:layout>
      <c:pieChart>
        <c:varyColors val="1"/>
        <c:ser>
          <c:idx val="0"/>
          <c:order val="0"/>
          <c:tx>
            <c:strRef>
              <c:f>[10月图表数据.xlsx]分支机构!$A$75</c:f>
              <c:strCache>
                <c:ptCount val="1"/>
                <c:pt idx="0">
                  <c:v>备案分支机构数</c:v>
                </c:pt>
              </c:strCache>
            </c:strRef>
          </c:tx>
          <c:explosion val="0"/>
          <c:dPt>
            <c:idx val="0"/>
            <c:bubble3D val="0"/>
          </c:dPt>
          <c:dPt>
            <c:idx val="1"/>
            <c:bubble3D val="0"/>
          </c:dPt>
          <c:dPt>
            <c:idx val="2"/>
            <c:bubble3D val="0"/>
          </c:dPt>
          <c:dPt>
            <c:idx val="3"/>
            <c:bubble3D val="0"/>
          </c:dPt>
          <c:dPt>
            <c:idx val="4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Pt>
            <c:idx val="5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6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7"/>
            <c:bubble3D val="0"/>
            <c:explosion val="0"/>
          </c:dPt>
          <c:dPt>
            <c:idx val="8"/>
            <c:bubble3D val="0"/>
          </c:dPt>
          <c:dPt>
            <c:idx val="9"/>
            <c:bubble3D val="0"/>
          </c:dPt>
          <c:dLbls>
            <c:dLbl>
              <c:idx val="0"/>
              <c:layout>
                <c:manualLayout>
                  <c:x val="-0.0744797654569663"/>
                  <c:y val="0.19788216812155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</c:dLbl>
            <c:dLbl>
              <c:idx val="3"/>
              <c:layout>
                <c:manualLayout>
                  <c:x val="-0.0912545286773498"/>
                  <c:y val="-0.11465715065557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0.0266844343118739"/>
                  <c:y val="-0.053694475208212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0729059197555782"/>
                  <c:y val="-0.09274193548387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.010946702695724"/>
                  <c:y val="0.056451612903225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00806622797708"/>
                      <c:h val="0.272849462365591"/>
                    </c:manualLayout>
                  </c15:layout>
                </c:ext>
              </c:extLst>
            </c:dLbl>
            <c:dLbl>
              <c:idx val="9"/>
              <c:layout>
                <c:manualLayout>
                  <c:x val="0.0229737391049186"/>
                  <c:y val="0.24013773089627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/>
              </c:ext>
            </c:extLst>
          </c:dLbls>
          <c:cat>
            <c:strRef>
              <c:f>[10月图表数据.xlsx]分支机构!$B$74:$K$74</c:f>
              <c:strCache>
                <c:ptCount val="10"/>
                <c:pt idx="0">
                  <c:v>宝安</c:v>
                </c:pt>
                <c:pt idx="1">
                  <c:v>大鹏</c:v>
                </c:pt>
                <c:pt idx="2">
                  <c:v>福田</c:v>
                </c:pt>
                <c:pt idx="3">
                  <c:v>光明</c:v>
                </c:pt>
                <c:pt idx="4">
                  <c:v>龙岗</c:v>
                </c:pt>
                <c:pt idx="5">
                  <c:v>龙华</c:v>
                </c:pt>
                <c:pt idx="6">
                  <c:v>罗湖</c:v>
                </c:pt>
                <c:pt idx="7">
                  <c:v>南山</c:v>
                </c:pt>
                <c:pt idx="8">
                  <c:v>坪山</c:v>
                </c:pt>
                <c:pt idx="9">
                  <c:v>盐田</c:v>
                </c:pt>
              </c:strCache>
            </c:strRef>
          </c:cat>
          <c:val>
            <c:numRef>
              <c:f>[10月图表数据.xlsx]分支机构!$B$75:$K$75</c:f>
              <c:numCache>
                <c:formatCode>General</c:formatCode>
                <c:ptCount val="10"/>
                <c:pt idx="0">
                  <c:v>686</c:v>
                </c:pt>
                <c:pt idx="1">
                  <c:v>8</c:v>
                </c:pt>
                <c:pt idx="2">
                  <c:v>658</c:v>
                </c:pt>
                <c:pt idx="3">
                  <c:v>65</c:v>
                </c:pt>
                <c:pt idx="4">
                  <c:v>690</c:v>
                </c:pt>
                <c:pt idx="5">
                  <c:v>278</c:v>
                </c:pt>
                <c:pt idx="6">
                  <c:v>418</c:v>
                </c:pt>
                <c:pt idx="7">
                  <c:v>620</c:v>
                </c:pt>
                <c:pt idx="8">
                  <c:v>106</c:v>
                </c:pt>
                <c:pt idx="9">
                  <c:v>67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900"/>
      </a:pPr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0.176201372997712</cdr:x>
      <cdr:y>0.0989010989010989</cdr:y>
    </cdr:to>
    <cdr:sp>
      <cdr:nvSpPr>
        <cdr:cNvPr id="2" name="矩形 1"/>
        <cdr:cNvSpPr/>
      </cdr:nvSpPr>
      <cdr:spPr xmlns:a="http://schemas.openxmlformats.org/drawingml/2006/main">
        <a:xfrm xmlns:a="http://schemas.openxmlformats.org/drawingml/2006/main">
          <a:off x="0" y="0"/>
          <a:ext cx="733425" cy="257175"/>
        </a:xfrm>
        <a:prstGeom xmlns:a="http://schemas.openxmlformats.org/drawingml/2006/main" prst="rect">
          <a:avLst/>
        </a:prstGeom>
      </cdr:spPr>
      <cdr:txBody xmlns:a="http://schemas.openxmlformats.org/drawingml/2006/main">
        <a:bodyPr vertOverflow="clip" horzOverflow="clip" vert="horz" wrap="square" lIns="45720" tIns="45720" rIns="45720" bIns="45720" rtlCol="0" anchor="t" anchorCtr="0">
          <a:normAutofit/>
        </a:bodyPr>
        <a:lstStyle>
          <a:defPPr>
            <a:defRPr lang="zh-CN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>
          <a:r>
            <a:rPr lang="zh-CN" altLang="en-US" sz="1000" b="1"/>
            <a:t>单位：间</a:t>
          </a:r>
          <a:endParaRPr lang="zh-CN" altLang="en-US" sz="1000" b="1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B28EB-5213-4709-8088-38E0CC67DEA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65388" y="685800"/>
            <a:ext cx="1927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470347-50FA-427C-8A15-FF49B57DD66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789399"/>
            <a:ext cx="5829300" cy="261473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6912398"/>
            <a:ext cx="4800600" cy="31173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7838570"/>
            <a:ext cx="5829300" cy="2422728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5170183"/>
            <a:ext cx="5829300" cy="26683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7" y="3795043"/>
            <a:ext cx="2257425" cy="107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2" y="3795043"/>
            <a:ext cx="2257425" cy="107328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488500"/>
            <a:ext cx="6172200" cy="2033058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730512"/>
            <a:ext cx="3030141" cy="11379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868460"/>
            <a:ext cx="3030141" cy="70281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70" y="2730512"/>
            <a:ext cx="3031331" cy="113794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70" y="3868460"/>
            <a:ext cx="3031331" cy="702817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2" y="485675"/>
            <a:ext cx="2256235" cy="206694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9" y="485676"/>
            <a:ext cx="3833813" cy="104109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2" y="2552619"/>
            <a:ext cx="2256235" cy="83440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8538846"/>
            <a:ext cx="4114800" cy="100805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1089945"/>
            <a:ext cx="4114800" cy="731901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9546905"/>
            <a:ext cx="4114800" cy="14316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652274"/>
            <a:ext cx="1157288" cy="13875623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7" y="652274"/>
            <a:ext cx="3357563" cy="1387562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42900" y="488500"/>
            <a:ext cx="6172200" cy="2033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846284"/>
            <a:ext cx="6172200" cy="80503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342900" y="11306066"/>
            <a:ext cx="16002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856D1-A9DC-4E9B-A737-18F833A02E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343150" y="11306066"/>
            <a:ext cx="21717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914900" y="11306066"/>
            <a:ext cx="1600200" cy="6494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D6727-2CFD-42D2-B01B-9F78DB5E47F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6" Type="http://schemas.openxmlformats.org/officeDocument/2006/relationships/image" Target="../media/image1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" y="85090"/>
            <a:ext cx="3653790" cy="541020"/>
          </a:xfrm>
          <a:prstGeom prst="rect">
            <a:avLst/>
          </a:prstGeom>
        </p:spPr>
      </p:pic>
      <p:sp>
        <p:nvSpPr>
          <p:cNvPr id="5" name="文本框 9"/>
          <p:cNvSpPr txBox="1"/>
          <p:nvPr/>
        </p:nvSpPr>
        <p:spPr>
          <a:xfrm>
            <a:off x="5698490" y="165735"/>
            <a:ext cx="8972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b="1" dirty="0" smtClean="0">
                <a:solidFill>
                  <a:schemeClr val="accent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 报</a:t>
            </a:r>
            <a:endParaRPr lang="zh-CN" altLang="en-US" sz="2400" b="1" dirty="0" smtClean="0">
              <a:solidFill>
                <a:schemeClr val="accent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-26035" y="8349615"/>
            <a:ext cx="6912610" cy="13735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just" fontAlgn="auto">
              <a:lnSpc>
                <a:spcPts val="2000"/>
              </a:lnSpc>
              <a:buClrTx/>
              <a:buSzTx/>
              <a:buFontTx/>
            </a:pP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一方面，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新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政后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市场虽在短期内经历了剧烈震荡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但不改长期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向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稳，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向好的态势，业内对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楼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市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信心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普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遍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较足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因此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在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双方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仍处博弈阶段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便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积极布局厚积薄发；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0" algn="just" fontAlgn="auto">
              <a:lnSpc>
                <a:spcPts val="2000"/>
              </a:lnSpc>
              <a:buClrTx/>
              <a:buSzTx/>
              <a:buFontTx/>
            </a:pP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另一方面，龙头机构带头拉升了此次门店数量逆势增长的势头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据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统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计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，10月份</a:t>
            </a:r>
            <a:r>
              <a:rPr sz="15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乐有家新增门店30间，占10月份新增门店的53%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，其次是</a:t>
            </a:r>
            <a:r>
              <a:rPr sz="15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中原地产新增12间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sz="15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占21%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；而反观9月份数据，乐有家依然占比最高，达到了44%，Q房网占到了20%。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35" y="727710"/>
            <a:ext cx="6880225" cy="0"/>
          </a:xfrm>
          <a:prstGeom prst="line">
            <a:avLst/>
          </a:prstGeom>
          <a:ln w="28575">
            <a:solidFill>
              <a:srgbClr val="2DC0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06" t="-1" b="-756"/>
          <a:stretch>
            <a:fillRect/>
          </a:stretch>
        </p:blipFill>
        <p:spPr>
          <a:xfrm>
            <a:off x="635" y="826135"/>
            <a:ext cx="6858635" cy="368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矩形 11"/>
          <p:cNvSpPr/>
          <p:nvPr/>
        </p:nvSpPr>
        <p:spPr>
          <a:xfrm>
            <a:off x="50800" y="826135"/>
            <a:ext cx="6753860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913765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不惧行情影响，全行业新增门店数量“逆势”增长为哪般？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282315" y="5028565"/>
            <a:ext cx="34429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ts val="2000"/>
              </a:lnSpc>
            </a:pP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事实上，这一态势自9月份便已呈现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根据数据统计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9月新增</a:t>
            </a:r>
            <a:r>
              <a:rPr lang="zh-CN"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门店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41间，虽然环比持平，</a:t>
            </a:r>
            <a:r>
              <a:rPr sz="15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同比却大幅增长583%。</a:t>
            </a:r>
            <a:endParaRPr sz="1500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0" y="1194435"/>
            <a:ext cx="6804660" cy="11169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ts val="2000"/>
              </a:lnSpc>
            </a:pP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10月份我市二手房网签量（含自助网签）共计5725套，环比9月网签量（含自助网签）大幅下滑23.6%，同比去年同期10月份7055套的网签数据，下滑18.9%，可以说，</a:t>
            </a:r>
            <a:r>
              <a:rPr sz="15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10月份二手房市场“银十”成色不足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。但与市场走势形成鲜明对比的，则是10月份全行业的新增门店数量，却呈现</a:t>
            </a:r>
            <a:r>
              <a:rPr sz="15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“逆势”增长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的态势。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7" name="流程图: 过程 6"/>
          <p:cNvSpPr/>
          <p:nvPr/>
        </p:nvSpPr>
        <p:spPr>
          <a:xfrm>
            <a:off x="635" y="2387600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新增门店数连续两月“逆势”增长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5" y="2915920"/>
            <a:ext cx="326326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ts val="2000"/>
              </a:lnSpc>
            </a:pP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根据深房中协中介标准指数统计，10月我市新增门店57间，</a:t>
            </a:r>
            <a:r>
              <a:rPr sz="15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环比增长39%，同比则大幅增长307%！</a:t>
            </a:r>
            <a:endParaRPr sz="1500" dirty="0" smtClean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aphicFrame>
        <p:nvGraphicFramePr>
          <p:cNvPr id="16" name="图表 15"/>
          <p:cNvGraphicFramePr/>
          <p:nvPr/>
        </p:nvGraphicFramePr>
        <p:xfrm>
          <a:off x="3302000" y="2875280"/>
          <a:ext cx="3498215" cy="2100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17" name="图表 16"/>
          <p:cNvGraphicFramePr/>
          <p:nvPr/>
        </p:nvGraphicFramePr>
        <p:xfrm>
          <a:off x="95250" y="3961130"/>
          <a:ext cx="3303270" cy="2130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流程图: 过程 17"/>
          <p:cNvSpPr/>
          <p:nvPr/>
        </p:nvSpPr>
        <p:spPr>
          <a:xfrm>
            <a:off x="-31750" y="6091555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龙头机构带头大面积铺店，积极布局或进一步加剧行业竞争强度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graphicFrame>
        <p:nvGraphicFramePr>
          <p:cNvPr id="21" name="图表 20"/>
          <p:cNvGraphicFramePr/>
          <p:nvPr/>
        </p:nvGraphicFramePr>
        <p:xfrm>
          <a:off x="3636645" y="6556375"/>
          <a:ext cx="3088640" cy="1812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图表 3"/>
          <p:cNvGraphicFramePr/>
          <p:nvPr/>
        </p:nvGraphicFramePr>
        <p:xfrm>
          <a:off x="0" y="6537960"/>
          <a:ext cx="3365500" cy="1831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文本框 24"/>
          <p:cNvSpPr txBox="1"/>
          <p:nvPr/>
        </p:nvSpPr>
        <p:spPr>
          <a:xfrm>
            <a:off x="3302000" y="7316470"/>
            <a:ext cx="551815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  <a:sym typeface="+mn-ea"/>
              </a:rPr>
              <a:t>V S</a:t>
            </a:r>
            <a:endParaRPr lang="en-US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27" name="流程图: 过程 26"/>
          <p:cNvSpPr/>
          <p:nvPr/>
        </p:nvSpPr>
        <p:spPr>
          <a:xfrm>
            <a:off x="11430" y="9723120"/>
            <a:ext cx="6858635" cy="457200"/>
          </a:xfrm>
          <a:prstGeom prst="flowChartProcess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门店信息集散与整合优势或将长期存在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764790" y="10172700"/>
            <a:ext cx="4093210" cy="20402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vl="0" algn="just" fontAlgn="auto">
              <a:lnSpc>
                <a:spcPts val="1900"/>
              </a:lnSpc>
              <a:buClrTx/>
              <a:buSzTx/>
              <a:buFontTx/>
            </a:pP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深房中协认为，在市场整体处于低迷时期，龙头机构带头大面积开店，</a:t>
            </a:r>
            <a:r>
              <a:rPr sz="15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是业内竞争加剧的一个侧面反映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；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lvl="0" algn="just" fontAlgn="auto">
              <a:lnSpc>
                <a:spcPts val="1900"/>
              </a:lnSpc>
              <a:buClrTx/>
              <a:buSzTx/>
              <a:buFontTx/>
            </a:pP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同时也反映出，虽然近年来行业平台化发展方式方兴未艾，但其依然没能颠覆门店在</a:t>
            </a:r>
            <a:r>
              <a:rPr sz="15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客源、房源信息集散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，</a:t>
            </a:r>
            <a:r>
              <a:rPr sz="15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整合</a:t>
            </a:r>
            <a:r>
              <a:rPr sz="150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方</a:t>
            </a:r>
            <a:r>
              <a:rPr sz="1500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面的作用，尤其是带看工作的开展，以及社区深耕的渗透，门店依然具有不可替代的优势。</a:t>
            </a:r>
            <a:endParaRPr sz="15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graphicFrame>
        <p:nvGraphicFramePr>
          <p:cNvPr id="30" name="图表 29"/>
          <p:cNvGraphicFramePr/>
          <p:nvPr/>
        </p:nvGraphicFramePr>
        <p:xfrm>
          <a:off x="0" y="10172065"/>
          <a:ext cx="3050540" cy="2026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659</Words>
  <Application>WPS 演示</Application>
  <PresentationFormat>自定义</PresentationFormat>
  <Paragraphs>24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宋体</vt:lpstr>
      <vt:lpstr>Wingdings</vt:lpstr>
      <vt:lpstr>微软雅黑</vt:lpstr>
      <vt:lpstr>黑体</vt:lpstr>
      <vt:lpstr>Calibri</vt:lpstr>
      <vt:lpstr>Arial Unicode MS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  <Pages>1</Pag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sunqi</dc:creator>
  <cp:lastModifiedBy>深房中协—华洪</cp:lastModifiedBy>
  <cp:revision>794</cp:revision>
  <dcterms:created xsi:type="dcterms:W3CDTF">2019-12-16T03:24:00Z</dcterms:created>
  <dcterms:modified xsi:type="dcterms:W3CDTF">2020-11-10T03:26:57Z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2052-11.1.0.10132</vt:lpwstr>
  </property>
</Properties>
</file>